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87" r:id="rId3"/>
    <p:sldMasterId id="2147483700" r:id="rId4"/>
    <p:sldMasterId id="2147483713" r:id="rId5"/>
    <p:sldMasterId id="2147483726" r:id="rId6"/>
  </p:sldMasterIdLst>
  <p:notesMasterIdLst>
    <p:notesMasterId r:id="rId122"/>
  </p:notesMasterIdLst>
  <p:handoutMasterIdLst>
    <p:handoutMasterId r:id="rId123"/>
  </p:handoutMasterIdLst>
  <p:sldIdLst>
    <p:sldId id="1164" r:id="rId7"/>
    <p:sldId id="1165" r:id="rId8"/>
    <p:sldId id="1166" r:id="rId9"/>
    <p:sldId id="1167" r:id="rId10"/>
    <p:sldId id="1168" r:id="rId11"/>
    <p:sldId id="1169" r:id="rId12"/>
    <p:sldId id="728" r:id="rId13"/>
    <p:sldId id="1098" r:id="rId14"/>
    <p:sldId id="673" r:id="rId15"/>
    <p:sldId id="1011" r:id="rId16"/>
    <p:sldId id="1170" r:id="rId17"/>
    <p:sldId id="1171" r:id="rId18"/>
    <p:sldId id="797" r:id="rId19"/>
    <p:sldId id="798" r:id="rId20"/>
    <p:sldId id="799" r:id="rId21"/>
    <p:sldId id="800" r:id="rId22"/>
    <p:sldId id="1099" r:id="rId23"/>
    <p:sldId id="1004" r:id="rId24"/>
    <p:sldId id="1100" r:id="rId25"/>
    <p:sldId id="1006" r:id="rId26"/>
    <p:sldId id="1013" r:id="rId27"/>
    <p:sldId id="1057" r:id="rId28"/>
    <p:sldId id="953" r:id="rId29"/>
    <p:sldId id="925" r:id="rId30"/>
    <p:sldId id="985" r:id="rId31"/>
    <p:sldId id="986" r:id="rId32"/>
    <p:sldId id="987" r:id="rId33"/>
    <p:sldId id="989" r:id="rId34"/>
    <p:sldId id="1101" r:id="rId35"/>
    <p:sldId id="1015" r:id="rId36"/>
    <p:sldId id="1016" r:id="rId37"/>
    <p:sldId id="1017" r:id="rId38"/>
    <p:sldId id="1018" r:id="rId39"/>
    <p:sldId id="1019" r:id="rId40"/>
    <p:sldId id="1172" r:id="rId41"/>
    <p:sldId id="1173" r:id="rId42"/>
    <p:sldId id="1044" r:id="rId43"/>
    <p:sldId id="1022" r:id="rId44"/>
    <p:sldId id="1023" r:id="rId45"/>
    <p:sldId id="1024" r:id="rId46"/>
    <p:sldId id="1046" r:id="rId47"/>
    <p:sldId id="1058" r:id="rId48"/>
    <p:sldId id="1026" r:id="rId49"/>
    <p:sldId id="1060" r:id="rId50"/>
    <p:sldId id="1059" r:id="rId51"/>
    <p:sldId id="1047" r:id="rId52"/>
    <p:sldId id="1027" r:id="rId53"/>
    <p:sldId id="1048" r:id="rId54"/>
    <p:sldId id="1029" r:id="rId55"/>
    <p:sldId id="1049" r:id="rId56"/>
    <p:sldId id="1033" r:id="rId57"/>
    <p:sldId id="1034" r:id="rId58"/>
    <p:sldId id="1035" r:id="rId59"/>
    <p:sldId id="1036" r:id="rId60"/>
    <p:sldId id="1037" r:id="rId61"/>
    <p:sldId id="1038" r:id="rId62"/>
    <p:sldId id="1042" r:id="rId63"/>
    <p:sldId id="1066" r:id="rId64"/>
    <p:sldId id="1102" r:id="rId65"/>
    <p:sldId id="1051" r:id="rId66"/>
    <p:sldId id="1052" r:id="rId67"/>
    <p:sldId id="1067" r:id="rId68"/>
    <p:sldId id="1007" r:id="rId69"/>
    <p:sldId id="990" r:id="rId70"/>
    <p:sldId id="991" r:id="rId71"/>
    <p:sldId id="992" r:id="rId72"/>
    <p:sldId id="993" r:id="rId73"/>
    <p:sldId id="1064" r:id="rId74"/>
    <p:sldId id="1068" r:id="rId75"/>
    <p:sldId id="983" r:id="rId76"/>
    <p:sldId id="1103" r:id="rId77"/>
    <p:sldId id="1104" r:id="rId78"/>
    <p:sldId id="1105" r:id="rId79"/>
    <p:sldId id="1106" r:id="rId80"/>
    <p:sldId id="1107" r:id="rId81"/>
    <p:sldId id="1108" r:id="rId82"/>
    <p:sldId id="1109" r:id="rId83"/>
    <p:sldId id="1110" r:id="rId84"/>
    <p:sldId id="1135" r:id="rId85"/>
    <p:sldId id="1112" r:id="rId86"/>
    <p:sldId id="1113" r:id="rId87"/>
    <p:sldId id="1114" r:id="rId88"/>
    <p:sldId id="1115" r:id="rId89"/>
    <p:sldId id="1116" r:id="rId90"/>
    <p:sldId id="1117" r:id="rId91"/>
    <p:sldId id="1121" r:id="rId92"/>
    <p:sldId id="1147" r:id="rId93"/>
    <p:sldId id="1122" r:id="rId94"/>
    <p:sldId id="1137" r:id="rId95"/>
    <p:sldId id="1146" r:id="rId96"/>
    <p:sldId id="1148" r:id="rId97"/>
    <p:sldId id="1119" r:id="rId98"/>
    <p:sldId id="1136" r:id="rId99"/>
    <p:sldId id="1125" r:id="rId100"/>
    <p:sldId id="1126" r:id="rId101"/>
    <p:sldId id="1150" r:id="rId102"/>
    <p:sldId id="1151" r:id="rId103"/>
    <p:sldId id="1152" r:id="rId104"/>
    <p:sldId id="1138" r:id="rId105"/>
    <p:sldId id="1141" r:id="rId106"/>
    <p:sldId id="1142" r:id="rId107"/>
    <p:sldId id="1129" r:id="rId108"/>
    <p:sldId id="1130" r:id="rId109"/>
    <p:sldId id="1132" r:id="rId110"/>
    <p:sldId id="1144" r:id="rId111"/>
    <p:sldId id="1145" r:id="rId112"/>
    <p:sldId id="1174" r:id="rId113"/>
    <p:sldId id="1175" r:id="rId114"/>
    <p:sldId id="1176" r:id="rId115"/>
    <p:sldId id="1177" r:id="rId116"/>
    <p:sldId id="1178" r:id="rId117"/>
    <p:sldId id="1180" r:id="rId118"/>
    <p:sldId id="1181" r:id="rId119"/>
    <p:sldId id="1179" r:id="rId120"/>
    <p:sldId id="1182" r:id="rId1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51">
          <p15:clr>
            <a:srgbClr val="A4A3A4"/>
          </p15:clr>
        </p15:guide>
        <p15:guide id="2" pos="385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 id="2" name="Microsoft Office 用户" initials="Office"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F3F3F3"/>
    <a:srgbClr val="010101"/>
    <a:srgbClr val="000000"/>
    <a:srgbClr val="5F5D5E"/>
    <a:srgbClr val="0C0807"/>
    <a:srgbClr val="AD9370"/>
    <a:srgbClr val="090909"/>
    <a:srgbClr val="C9D3B0"/>
    <a:srgbClr val="7E3E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39" autoAdjust="0"/>
    <p:restoredTop sz="76965"/>
  </p:normalViewPr>
  <p:slideViewPr>
    <p:cSldViewPr snapToGrid="0">
      <p:cViewPr>
        <p:scale>
          <a:sx n="93" d="100"/>
          <a:sy n="93" d="100"/>
        </p:scale>
        <p:origin x="1368" y="296"/>
      </p:cViewPr>
      <p:guideLst>
        <p:guide orient="horz" pos="2351"/>
        <p:guide pos="3857"/>
      </p:guideLst>
    </p:cSldViewPr>
  </p:slideViewPr>
  <p:notesTextViewPr>
    <p:cViewPr>
      <p:scale>
        <a:sx n="225" d="100"/>
        <a:sy n="225" d="100"/>
      </p:scale>
      <p:origin x="0" y="0"/>
    </p:cViewPr>
  </p:notesText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 Id="rId120" Type="http://schemas.openxmlformats.org/officeDocument/2006/relationships/slide" Target="slides/slide114.xml"/><Relationship Id="rId121" Type="http://schemas.openxmlformats.org/officeDocument/2006/relationships/slide" Target="slides/slide115.xml"/><Relationship Id="rId122" Type="http://schemas.openxmlformats.org/officeDocument/2006/relationships/notesMaster" Target="notesMasters/notesMaster1.xml"/><Relationship Id="rId123" Type="http://schemas.openxmlformats.org/officeDocument/2006/relationships/handoutMaster" Target="handoutMasters/handoutMaster1.xml"/><Relationship Id="rId124" Type="http://schemas.openxmlformats.org/officeDocument/2006/relationships/commentAuthors" Target="commentAuthors.xml"/><Relationship Id="rId125" Type="http://schemas.openxmlformats.org/officeDocument/2006/relationships/presProps" Target="presProps.xml"/><Relationship Id="rId126" Type="http://schemas.openxmlformats.org/officeDocument/2006/relationships/viewProps" Target="viewProps.xml"/><Relationship Id="rId127" Type="http://schemas.openxmlformats.org/officeDocument/2006/relationships/theme" Target="theme/theme1.xml"/><Relationship Id="rId128" Type="http://schemas.openxmlformats.org/officeDocument/2006/relationships/tableStyles" Target="tableStyles.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90" Type="http://schemas.openxmlformats.org/officeDocument/2006/relationships/slide" Target="slides/slide84.xml"/><Relationship Id="rId91" Type="http://schemas.openxmlformats.org/officeDocument/2006/relationships/slide" Target="slides/slide85.xml"/><Relationship Id="rId92" Type="http://schemas.openxmlformats.org/officeDocument/2006/relationships/slide" Target="slides/slide86.xml"/><Relationship Id="rId93" Type="http://schemas.openxmlformats.org/officeDocument/2006/relationships/slide" Target="slides/slide87.xml"/><Relationship Id="rId94" Type="http://schemas.openxmlformats.org/officeDocument/2006/relationships/slide" Target="slides/slide88.xml"/><Relationship Id="rId95" Type="http://schemas.openxmlformats.org/officeDocument/2006/relationships/slide" Target="slides/slide89.xml"/><Relationship Id="rId96" Type="http://schemas.openxmlformats.org/officeDocument/2006/relationships/slide" Target="slides/slide90.xml"/><Relationship Id="rId101" Type="http://schemas.openxmlformats.org/officeDocument/2006/relationships/slide" Target="slides/slide95.xml"/><Relationship Id="rId102" Type="http://schemas.openxmlformats.org/officeDocument/2006/relationships/slide" Target="slides/slide96.xml"/><Relationship Id="rId103" Type="http://schemas.openxmlformats.org/officeDocument/2006/relationships/slide" Target="slides/slide97.xml"/><Relationship Id="rId104" Type="http://schemas.openxmlformats.org/officeDocument/2006/relationships/slide" Target="slides/slide98.xml"/><Relationship Id="rId105" Type="http://schemas.openxmlformats.org/officeDocument/2006/relationships/slide" Target="slides/slide99.xml"/><Relationship Id="rId106" Type="http://schemas.openxmlformats.org/officeDocument/2006/relationships/slide" Target="slides/slide100.xml"/><Relationship Id="rId107" Type="http://schemas.openxmlformats.org/officeDocument/2006/relationships/slide" Target="slides/slide101.xml"/><Relationship Id="rId108" Type="http://schemas.openxmlformats.org/officeDocument/2006/relationships/slide" Target="slides/slide102.xml"/><Relationship Id="rId109" Type="http://schemas.openxmlformats.org/officeDocument/2006/relationships/slide" Target="slides/slide103.xml"/><Relationship Id="rId97" Type="http://schemas.openxmlformats.org/officeDocument/2006/relationships/slide" Target="slides/slide91.xml"/><Relationship Id="rId98" Type="http://schemas.openxmlformats.org/officeDocument/2006/relationships/slide" Target="slides/slide92.xml"/><Relationship Id="rId99" Type="http://schemas.openxmlformats.org/officeDocument/2006/relationships/slide" Target="slides/slide93.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100" Type="http://schemas.openxmlformats.org/officeDocument/2006/relationships/slide" Target="slides/slide94.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70" Type="http://schemas.openxmlformats.org/officeDocument/2006/relationships/slide" Target="slides/slide64.xml"/><Relationship Id="rId71" Type="http://schemas.openxmlformats.org/officeDocument/2006/relationships/slide" Target="slides/slide65.xml"/><Relationship Id="rId72" Type="http://schemas.openxmlformats.org/officeDocument/2006/relationships/slide" Target="slides/slide66.xml"/><Relationship Id="rId73" Type="http://schemas.openxmlformats.org/officeDocument/2006/relationships/slide" Target="slides/slide67.xml"/><Relationship Id="rId74" Type="http://schemas.openxmlformats.org/officeDocument/2006/relationships/slide" Target="slides/slide68.xml"/><Relationship Id="rId75" Type="http://schemas.openxmlformats.org/officeDocument/2006/relationships/slide" Target="slides/slide69.xml"/><Relationship Id="rId76" Type="http://schemas.openxmlformats.org/officeDocument/2006/relationships/slide" Target="slides/slide70.xml"/><Relationship Id="rId77" Type="http://schemas.openxmlformats.org/officeDocument/2006/relationships/slide" Target="slides/slide71.xml"/><Relationship Id="rId78" Type="http://schemas.openxmlformats.org/officeDocument/2006/relationships/slide" Target="slides/slide72.xml"/><Relationship Id="rId79" Type="http://schemas.openxmlformats.org/officeDocument/2006/relationships/slide" Target="slides/slide73.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110" Type="http://schemas.openxmlformats.org/officeDocument/2006/relationships/slide" Target="slides/slide104.xml"/><Relationship Id="rId111" Type="http://schemas.openxmlformats.org/officeDocument/2006/relationships/slide" Target="slides/slide105.xml"/><Relationship Id="rId112" Type="http://schemas.openxmlformats.org/officeDocument/2006/relationships/slide" Target="slides/slide106.xml"/><Relationship Id="rId113" Type="http://schemas.openxmlformats.org/officeDocument/2006/relationships/slide" Target="slides/slide107.xml"/><Relationship Id="rId114" Type="http://schemas.openxmlformats.org/officeDocument/2006/relationships/slide" Target="slides/slide108.xml"/><Relationship Id="rId115" Type="http://schemas.openxmlformats.org/officeDocument/2006/relationships/slide" Target="slides/slide109.xml"/><Relationship Id="rId116" Type="http://schemas.openxmlformats.org/officeDocument/2006/relationships/slide" Target="slides/slide110.xml"/><Relationship Id="rId117" Type="http://schemas.openxmlformats.org/officeDocument/2006/relationships/slide" Target="slides/slide111.xml"/><Relationship Id="rId118" Type="http://schemas.openxmlformats.org/officeDocument/2006/relationships/slide" Target="slides/slide112.xml"/><Relationship Id="rId119" Type="http://schemas.openxmlformats.org/officeDocument/2006/relationships/slide" Target="slides/slide11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80" Type="http://schemas.openxmlformats.org/officeDocument/2006/relationships/slide" Target="slides/slide74.xml"/><Relationship Id="rId81" Type="http://schemas.openxmlformats.org/officeDocument/2006/relationships/slide" Target="slides/slide75.xml"/><Relationship Id="rId82" Type="http://schemas.openxmlformats.org/officeDocument/2006/relationships/slide" Target="slides/slide76.xml"/><Relationship Id="rId83" Type="http://schemas.openxmlformats.org/officeDocument/2006/relationships/slide" Target="slides/slide77.xml"/><Relationship Id="rId84" Type="http://schemas.openxmlformats.org/officeDocument/2006/relationships/slide" Target="slides/slide78.xml"/><Relationship Id="rId85" Type="http://schemas.openxmlformats.org/officeDocument/2006/relationships/slide" Target="slides/slide79.xml"/><Relationship Id="rId86" Type="http://schemas.openxmlformats.org/officeDocument/2006/relationships/slide" Target="slides/slide80.xml"/><Relationship Id="rId87" Type="http://schemas.openxmlformats.org/officeDocument/2006/relationships/slide" Target="slides/slide81.xml"/><Relationship Id="rId88" Type="http://schemas.openxmlformats.org/officeDocument/2006/relationships/slide" Target="slides/slide82.xml"/><Relationship Id="rId89" Type="http://schemas.openxmlformats.org/officeDocument/2006/relationships/slide" Target="slides/slide83.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6CD93CB1-A6AE-B149-94FE-136B323344AE}" type="doc">
      <dgm:prSet loTypeId="urn:microsoft.com/office/officeart/2009/3/layout/StepUpProcess#1" loCatId="" qsTypeId="urn:microsoft.com/office/officeart/2005/8/quickstyle/simple4#1" qsCatId="simple" csTypeId="urn:microsoft.com/office/officeart/2005/8/colors/accent1_2#1" csCatId="accent1" phldr="1"/>
      <dgm:spPr/>
      <dgm:t>
        <a:bodyPr/>
        <a:lstStyle/>
        <a:p>
          <a:endParaRPr lang="zh-CN" altLang="en-US"/>
        </a:p>
      </dgm:t>
    </dgm:pt>
    <dgm:pt modelId="{7D7581E9-9E46-934C-8890-11697F249790}">
      <dgm:prSet phldrT="[文本]" custT="1"/>
      <dgm:spPr/>
      <dgm:t>
        <a:bodyPr/>
        <a:lstStyle/>
        <a:p>
          <a:r>
            <a:rPr lang="zh-CN" altLang="en-US" sz="18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1990年</a:t>
          </a:r>
          <a:r>
            <a:rPr lang="zh-CN" altLang="en-US" sz="1800" dirty="0">
              <a:latin typeface="黑体" panose="02010609060101010101" pitchFamily="49" charset="-122"/>
              <a:ea typeface="黑体" panose="02010609060101010101" pitchFamily="49" charset="-122"/>
              <a:cs typeface="黑体" panose="02010609060101010101" pitchFamily="49" charset="-122"/>
              <a:sym typeface="+mn-ea"/>
            </a:rPr>
            <a:t>实现国民生产总值比1980年翻一番，解决人民的</a:t>
          </a:r>
          <a:r>
            <a:rPr lang="zh-CN" altLang="en-US" sz="18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温饱问题。</a:t>
          </a:r>
          <a:endParaRPr lang="zh-CN" altLang="en-US" sz="1800" dirty="0">
            <a:latin typeface="Heiti SC Light" charset="-122"/>
            <a:ea typeface="Heiti SC Light" charset="-122"/>
            <a:cs typeface="Heiti SC Light" charset="-122"/>
          </a:endParaRPr>
        </a:p>
      </dgm:t>
    </dgm:pt>
    <dgm:pt modelId="{18378D40-3B71-4D4C-BA26-1B495203FBBD}" type="parTrans" cxnId="{24561963-8EDD-F246-A36A-718D4E4912AA}">
      <dgm:prSet/>
      <dgm:spPr/>
      <dgm:t>
        <a:bodyPr/>
        <a:lstStyle/>
        <a:p>
          <a:endParaRPr lang="zh-CN" altLang="en-US"/>
        </a:p>
      </dgm:t>
    </dgm:pt>
    <dgm:pt modelId="{3EFD214F-2322-4F42-BE9C-055016D5CCE6}" type="sibTrans" cxnId="{24561963-8EDD-F246-A36A-718D4E4912AA}">
      <dgm:prSet/>
      <dgm:spPr/>
      <dgm:t>
        <a:bodyPr/>
        <a:lstStyle/>
        <a:p>
          <a:endParaRPr lang="zh-CN" altLang="en-US"/>
        </a:p>
      </dgm:t>
    </dgm:pt>
    <dgm:pt modelId="{8B7B63BD-CDF3-C444-AE37-9B306D88CCCA}">
      <dgm:prSet phldrT="[文本]" custT="1"/>
      <dgm:spPr/>
      <dgm:t>
        <a:bodyPr/>
        <a:lstStyle/>
        <a:p>
          <a:r>
            <a:rPr lang="zh-CN" altLang="en-US" sz="18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20世纪末</a:t>
          </a:r>
          <a:r>
            <a:rPr lang="zh-CN" altLang="en-US" sz="1800" dirty="0">
              <a:latin typeface="黑体" panose="02010609060101010101" pitchFamily="49" charset="-122"/>
              <a:ea typeface="黑体" panose="02010609060101010101" pitchFamily="49" charset="-122"/>
              <a:cs typeface="黑体" panose="02010609060101010101" pitchFamily="49" charset="-122"/>
              <a:sym typeface="+mn-ea"/>
            </a:rPr>
            <a:t>，使国民生产总值再增长一倍，人民生活</a:t>
          </a:r>
          <a:r>
            <a:rPr lang="zh-CN" altLang="en-US" sz="18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达到小康水平</a:t>
          </a:r>
          <a:endParaRPr lang="zh-CN" altLang="en-US" sz="1800" dirty="0">
            <a:latin typeface="Heiti SC Light" charset="-122"/>
            <a:ea typeface="Heiti SC Light" charset="-122"/>
            <a:cs typeface="Heiti SC Light" charset="-122"/>
          </a:endParaRPr>
        </a:p>
      </dgm:t>
    </dgm:pt>
    <dgm:pt modelId="{72F0C62B-4409-1843-BF96-54B88BDF26D8}" type="parTrans" cxnId="{FE0D200C-7893-BF43-9D81-BCD8E8B91115}">
      <dgm:prSet/>
      <dgm:spPr/>
      <dgm:t>
        <a:bodyPr/>
        <a:lstStyle/>
        <a:p>
          <a:endParaRPr lang="zh-CN" altLang="en-US"/>
        </a:p>
      </dgm:t>
    </dgm:pt>
    <dgm:pt modelId="{A81139BD-3A6C-D94C-A64E-7A2412FA8184}" type="sibTrans" cxnId="{FE0D200C-7893-BF43-9D81-BCD8E8B91115}">
      <dgm:prSet/>
      <dgm:spPr/>
      <dgm:t>
        <a:bodyPr/>
        <a:lstStyle/>
        <a:p>
          <a:endParaRPr lang="zh-CN" altLang="en-US"/>
        </a:p>
      </dgm:t>
    </dgm:pt>
    <dgm:pt modelId="{96B72B78-DE8A-F746-9DAC-58259DAEFEF3}">
      <dgm:prSet phldrT="[文本]" custT="1"/>
      <dgm:spPr/>
      <dgm:t>
        <a:bodyPr/>
        <a:lstStyle/>
        <a:p>
          <a:r>
            <a:rPr lang="zh-CN" altLang="en-US" sz="18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21世纪中叶</a:t>
          </a:r>
          <a:r>
            <a:rPr lang="zh-CN" altLang="en-US" sz="1800" dirty="0">
              <a:latin typeface="黑体" panose="02010609060101010101" pitchFamily="49" charset="-122"/>
              <a:ea typeface="黑体" panose="02010609060101010101" pitchFamily="49" charset="-122"/>
              <a:cs typeface="黑体" panose="02010609060101010101" pitchFamily="49" charset="-122"/>
              <a:sym typeface="+mn-ea"/>
            </a:rPr>
            <a:t>人均国民生产总值达到</a:t>
          </a:r>
          <a:r>
            <a:rPr lang="zh-CN" altLang="en-US" sz="18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中等发达国家水平，</a:t>
          </a:r>
          <a:r>
            <a:rPr lang="zh-CN" altLang="en-US" sz="1800" dirty="0">
              <a:latin typeface="黑体" panose="02010609060101010101" pitchFamily="49" charset="-122"/>
              <a:ea typeface="黑体" panose="02010609060101010101" pitchFamily="49" charset="-122"/>
              <a:cs typeface="黑体" panose="02010609060101010101" pitchFamily="49" charset="-122"/>
              <a:sym typeface="+mn-ea"/>
            </a:rPr>
            <a:t>人民生活比较富裕，</a:t>
          </a:r>
          <a:r>
            <a:rPr lang="zh-CN" altLang="en-US" sz="18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基本实现现代化</a:t>
          </a:r>
          <a:r>
            <a:rPr lang="zh-CN" altLang="en-US" sz="1800" dirty="0">
              <a:latin typeface="黑体" panose="02010609060101010101" pitchFamily="49" charset="-122"/>
              <a:ea typeface="黑体" panose="02010609060101010101" pitchFamily="49" charset="-122"/>
              <a:cs typeface="黑体" panose="02010609060101010101" pitchFamily="49" charset="-122"/>
              <a:sym typeface="+mn-ea"/>
            </a:rPr>
            <a:t>。</a:t>
          </a:r>
          <a:endParaRPr lang="zh-CN" altLang="en-US" sz="1800" dirty="0">
            <a:latin typeface="黑体" panose="02010609060101010101" pitchFamily="49" charset="-122"/>
            <a:ea typeface="黑体" panose="02010609060101010101" pitchFamily="49" charset="-122"/>
            <a:cs typeface="黑体" panose="02010609060101010101" pitchFamily="49" charset="-122"/>
          </a:endParaRPr>
        </a:p>
        <a:p>
          <a:endParaRPr lang="zh-CN" altLang="en-US" sz="3600" dirty="0">
            <a:latin typeface="Heiti SC Light" charset="-122"/>
            <a:ea typeface="Heiti SC Light" charset="-122"/>
            <a:cs typeface="Heiti SC Light" charset="-122"/>
          </a:endParaRPr>
        </a:p>
      </dgm:t>
    </dgm:pt>
    <dgm:pt modelId="{CC66E0E5-23C5-ED44-A34B-0B5F272FF12F}" type="parTrans" cxnId="{D1052BBF-BDDB-6043-B31C-16BE91CEF41C}">
      <dgm:prSet/>
      <dgm:spPr/>
      <dgm:t>
        <a:bodyPr/>
        <a:lstStyle/>
        <a:p>
          <a:endParaRPr lang="zh-CN" altLang="en-US"/>
        </a:p>
      </dgm:t>
    </dgm:pt>
    <dgm:pt modelId="{A1C13DED-0212-2B47-826C-5A19629A250A}" type="sibTrans" cxnId="{D1052BBF-BDDB-6043-B31C-16BE91CEF41C}">
      <dgm:prSet/>
      <dgm:spPr/>
      <dgm:t>
        <a:bodyPr/>
        <a:lstStyle/>
        <a:p>
          <a:endParaRPr lang="zh-CN" altLang="en-US"/>
        </a:p>
      </dgm:t>
    </dgm:pt>
    <dgm:pt modelId="{A1FFF940-064A-0846-9CB9-E13A91681A52}" type="pres">
      <dgm:prSet presAssocID="{6CD93CB1-A6AE-B149-94FE-136B323344AE}" presName="rootnode" presStyleCnt="0">
        <dgm:presLayoutVars>
          <dgm:chMax/>
          <dgm:chPref/>
          <dgm:dir/>
          <dgm:animLvl val="lvl"/>
        </dgm:presLayoutVars>
      </dgm:prSet>
      <dgm:spPr/>
      <dgm:t>
        <a:bodyPr/>
        <a:lstStyle/>
        <a:p>
          <a:endParaRPr lang="zh-CN" altLang="en-US"/>
        </a:p>
      </dgm:t>
    </dgm:pt>
    <dgm:pt modelId="{1C7FB447-EEA7-A04B-8EA4-EDDB984B8DF7}" type="pres">
      <dgm:prSet presAssocID="{7D7581E9-9E46-934C-8890-11697F249790}" presName="composite" presStyleCnt="0"/>
      <dgm:spPr/>
    </dgm:pt>
    <dgm:pt modelId="{8D6AE595-6E5F-6E4C-8D8D-B18BC060EA5E}" type="pres">
      <dgm:prSet presAssocID="{7D7581E9-9E46-934C-8890-11697F249790}" presName="LShape" presStyleLbl="alignNode1" presStyleIdx="0" presStyleCnt="5"/>
      <dgm:spPr>
        <a:solidFill>
          <a:srgbClr val="C00000"/>
        </a:solidFill>
        <a:ln>
          <a:solidFill>
            <a:srgbClr val="C00000"/>
          </a:solidFill>
        </a:ln>
      </dgm:spPr>
    </dgm:pt>
    <dgm:pt modelId="{CABDFA93-7F9F-C345-81A6-2C639BC541F0}" type="pres">
      <dgm:prSet presAssocID="{7D7581E9-9E46-934C-8890-11697F249790}" presName="ParentText" presStyleLbl="revTx" presStyleIdx="0" presStyleCnt="3">
        <dgm:presLayoutVars>
          <dgm:chMax val="0"/>
          <dgm:chPref val="0"/>
          <dgm:bulletEnabled val="1"/>
        </dgm:presLayoutVars>
      </dgm:prSet>
      <dgm:spPr/>
      <dgm:t>
        <a:bodyPr/>
        <a:lstStyle/>
        <a:p>
          <a:endParaRPr lang="zh-CN" altLang="en-US"/>
        </a:p>
      </dgm:t>
    </dgm:pt>
    <dgm:pt modelId="{A6DA8B19-2CC2-6A48-88C6-7CAD3FE93398}" type="pres">
      <dgm:prSet presAssocID="{7D7581E9-9E46-934C-8890-11697F249790}" presName="Triangle" presStyleLbl="alignNode1" presStyleIdx="1" presStyleCnt="5"/>
      <dgm:spPr>
        <a:solidFill>
          <a:srgbClr val="C00000"/>
        </a:solidFill>
        <a:ln>
          <a:solidFill>
            <a:srgbClr val="C00000"/>
          </a:solidFill>
        </a:ln>
      </dgm:spPr>
    </dgm:pt>
    <dgm:pt modelId="{827970D1-8B2F-2644-A986-7667D0E68850}" type="pres">
      <dgm:prSet presAssocID="{3EFD214F-2322-4F42-BE9C-055016D5CCE6}" presName="sibTrans" presStyleCnt="0"/>
      <dgm:spPr/>
    </dgm:pt>
    <dgm:pt modelId="{18E70CF9-73D8-6A45-B875-0754D80FF98B}" type="pres">
      <dgm:prSet presAssocID="{3EFD214F-2322-4F42-BE9C-055016D5CCE6}" presName="space" presStyleCnt="0"/>
      <dgm:spPr/>
    </dgm:pt>
    <dgm:pt modelId="{689DC84A-7B96-8943-ACD0-DC34E57029DE}" type="pres">
      <dgm:prSet presAssocID="{8B7B63BD-CDF3-C444-AE37-9B306D88CCCA}" presName="composite" presStyleCnt="0"/>
      <dgm:spPr/>
    </dgm:pt>
    <dgm:pt modelId="{D2DAA0A5-DCE1-9E45-A10E-C9C735F2601E}" type="pres">
      <dgm:prSet presAssocID="{8B7B63BD-CDF3-C444-AE37-9B306D88CCCA}" presName="LShape" presStyleLbl="alignNode1" presStyleIdx="2" presStyleCnt="5"/>
      <dgm:spPr>
        <a:solidFill>
          <a:srgbClr val="C00000"/>
        </a:solidFill>
        <a:ln>
          <a:solidFill>
            <a:srgbClr val="C00000"/>
          </a:solidFill>
        </a:ln>
      </dgm:spPr>
    </dgm:pt>
    <dgm:pt modelId="{384F4053-2A48-7047-B488-BAB76A7C7B4C}" type="pres">
      <dgm:prSet presAssocID="{8B7B63BD-CDF3-C444-AE37-9B306D88CCCA}" presName="ParentText" presStyleLbl="revTx" presStyleIdx="1" presStyleCnt="3">
        <dgm:presLayoutVars>
          <dgm:chMax val="0"/>
          <dgm:chPref val="0"/>
          <dgm:bulletEnabled val="1"/>
        </dgm:presLayoutVars>
      </dgm:prSet>
      <dgm:spPr/>
      <dgm:t>
        <a:bodyPr/>
        <a:lstStyle/>
        <a:p>
          <a:endParaRPr lang="zh-CN" altLang="en-US"/>
        </a:p>
      </dgm:t>
    </dgm:pt>
    <dgm:pt modelId="{D3634CF4-DEF7-714A-AA24-E8E38941394B}" type="pres">
      <dgm:prSet presAssocID="{8B7B63BD-CDF3-C444-AE37-9B306D88CCCA}" presName="Triangle" presStyleLbl="alignNode1" presStyleIdx="3" presStyleCnt="5"/>
      <dgm:spPr>
        <a:solidFill>
          <a:srgbClr val="C00000"/>
        </a:solidFill>
        <a:ln>
          <a:solidFill>
            <a:srgbClr val="C00000"/>
          </a:solidFill>
        </a:ln>
      </dgm:spPr>
    </dgm:pt>
    <dgm:pt modelId="{05BF43D1-DBAC-8040-B6B2-7FD493FFF981}" type="pres">
      <dgm:prSet presAssocID="{A81139BD-3A6C-D94C-A64E-7A2412FA8184}" presName="sibTrans" presStyleCnt="0"/>
      <dgm:spPr/>
    </dgm:pt>
    <dgm:pt modelId="{2DFBBEB9-C6ED-3941-90A2-829D82E89B6E}" type="pres">
      <dgm:prSet presAssocID="{A81139BD-3A6C-D94C-A64E-7A2412FA8184}" presName="space" presStyleCnt="0"/>
      <dgm:spPr/>
    </dgm:pt>
    <dgm:pt modelId="{F2AE9942-72B2-F346-9567-EB4F7936D210}" type="pres">
      <dgm:prSet presAssocID="{96B72B78-DE8A-F746-9DAC-58259DAEFEF3}" presName="composite" presStyleCnt="0"/>
      <dgm:spPr/>
    </dgm:pt>
    <dgm:pt modelId="{6CDFF73E-4670-A340-962B-0B7A4BE02AE2}" type="pres">
      <dgm:prSet presAssocID="{96B72B78-DE8A-F746-9DAC-58259DAEFEF3}" presName="LShape" presStyleLbl="alignNode1" presStyleIdx="4" presStyleCnt="5"/>
      <dgm:spPr>
        <a:solidFill>
          <a:srgbClr val="C00000"/>
        </a:solidFill>
        <a:ln>
          <a:solidFill>
            <a:srgbClr val="C00000"/>
          </a:solidFill>
        </a:ln>
      </dgm:spPr>
    </dgm:pt>
    <dgm:pt modelId="{E208EB3B-7B88-674F-916B-6126FD910BAC}" type="pres">
      <dgm:prSet presAssocID="{96B72B78-DE8A-F746-9DAC-58259DAEFEF3}" presName="ParentText" presStyleLbl="revTx" presStyleIdx="2" presStyleCnt="3">
        <dgm:presLayoutVars>
          <dgm:chMax val="0"/>
          <dgm:chPref val="0"/>
          <dgm:bulletEnabled val="1"/>
        </dgm:presLayoutVars>
      </dgm:prSet>
      <dgm:spPr/>
      <dgm:t>
        <a:bodyPr/>
        <a:lstStyle/>
        <a:p>
          <a:endParaRPr lang="zh-CN" altLang="en-US"/>
        </a:p>
      </dgm:t>
    </dgm:pt>
  </dgm:ptLst>
  <dgm:cxnLst>
    <dgm:cxn modelId="{D1052BBF-BDDB-6043-B31C-16BE91CEF41C}" srcId="{6CD93CB1-A6AE-B149-94FE-136B323344AE}" destId="{96B72B78-DE8A-F746-9DAC-58259DAEFEF3}" srcOrd="2" destOrd="0" parTransId="{CC66E0E5-23C5-ED44-A34B-0B5F272FF12F}" sibTransId="{A1C13DED-0212-2B47-826C-5A19629A250A}"/>
    <dgm:cxn modelId="{7F9F50F5-13DB-D34D-A34C-5714CFFDFE8A}" type="presOf" srcId="{7D7581E9-9E46-934C-8890-11697F249790}" destId="{CABDFA93-7F9F-C345-81A6-2C639BC541F0}" srcOrd="0" destOrd="0" presId="urn:microsoft.com/office/officeart/2009/3/layout/StepUpProcess#1"/>
    <dgm:cxn modelId="{BBCFC755-10EA-1345-B494-0949639D902E}" type="presOf" srcId="{8B7B63BD-CDF3-C444-AE37-9B306D88CCCA}" destId="{384F4053-2A48-7047-B488-BAB76A7C7B4C}" srcOrd="0" destOrd="0" presId="urn:microsoft.com/office/officeart/2009/3/layout/StepUpProcess#1"/>
    <dgm:cxn modelId="{4A4877D4-ABEB-F542-8EFB-2D17151D32E0}" type="presOf" srcId="{96B72B78-DE8A-F746-9DAC-58259DAEFEF3}" destId="{E208EB3B-7B88-674F-916B-6126FD910BAC}" srcOrd="0" destOrd="0" presId="urn:microsoft.com/office/officeart/2009/3/layout/StepUpProcess#1"/>
    <dgm:cxn modelId="{24561963-8EDD-F246-A36A-718D4E4912AA}" srcId="{6CD93CB1-A6AE-B149-94FE-136B323344AE}" destId="{7D7581E9-9E46-934C-8890-11697F249790}" srcOrd="0" destOrd="0" parTransId="{18378D40-3B71-4D4C-BA26-1B495203FBBD}" sibTransId="{3EFD214F-2322-4F42-BE9C-055016D5CCE6}"/>
    <dgm:cxn modelId="{E6881E01-110B-E249-BC1F-171CC40D2C86}" type="presOf" srcId="{6CD93CB1-A6AE-B149-94FE-136B323344AE}" destId="{A1FFF940-064A-0846-9CB9-E13A91681A52}" srcOrd="0" destOrd="0" presId="urn:microsoft.com/office/officeart/2009/3/layout/StepUpProcess#1"/>
    <dgm:cxn modelId="{FE0D200C-7893-BF43-9D81-BCD8E8B91115}" srcId="{6CD93CB1-A6AE-B149-94FE-136B323344AE}" destId="{8B7B63BD-CDF3-C444-AE37-9B306D88CCCA}" srcOrd="1" destOrd="0" parTransId="{72F0C62B-4409-1843-BF96-54B88BDF26D8}" sibTransId="{A81139BD-3A6C-D94C-A64E-7A2412FA8184}"/>
    <dgm:cxn modelId="{5DCA1853-FBF8-C54C-9CA1-B7AD4CA27466}" type="presParOf" srcId="{A1FFF940-064A-0846-9CB9-E13A91681A52}" destId="{1C7FB447-EEA7-A04B-8EA4-EDDB984B8DF7}" srcOrd="0" destOrd="0" presId="urn:microsoft.com/office/officeart/2009/3/layout/StepUpProcess#1"/>
    <dgm:cxn modelId="{6CBDB650-0FA3-5848-B23F-218082BDA712}" type="presParOf" srcId="{1C7FB447-EEA7-A04B-8EA4-EDDB984B8DF7}" destId="{8D6AE595-6E5F-6E4C-8D8D-B18BC060EA5E}" srcOrd="0" destOrd="0" presId="urn:microsoft.com/office/officeart/2009/3/layout/StepUpProcess#1"/>
    <dgm:cxn modelId="{5A5DD2B2-FA79-4240-8C59-E28E81108CCB}" type="presParOf" srcId="{1C7FB447-EEA7-A04B-8EA4-EDDB984B8DF7}" destId="{CABDFA93-7F9F-C345-81A6-2C639BC541F0}" srcOrd="1" destOrd="0" presId="urn:microsoft.com/office/officeart/2009/3/layout/StepUpProcess#1"/>
    <dgm:cxn modelId="{614D4BE5-B3E6-A548-9B55-7436A0822B7B}" type="presParOf" srcId="{1C7FB447-EEA7-A04B-8EA4-EDDB984B8DF7}" destId="{A6DA8B19-2CC2-6A48-88C6-7CAD3FE93398}" srcOrd="2" destOrd="0" presId="urn:microsoft.com/office/officeart/2009/3/layout/StepUpProcess#1"/>
    <dgm:cxn modelId="{ED73A934-7042-5E41-AEA7-B40DE9956C7C}" type="presParOf" srcId="{A1FFF940-064A-0846-9CB9-E13A91681A52}" destId="{827970D1-8B2F-2644-A986-7667D0E68850}" srcOrd="1" destOrd="0" presId="urn:microsoft.com/office/officeart/2009/3/layout/StepUpProcess#1"/>
    <dgm:cxn modelId="{3E7E988D-A8D0-4240-B4FE-FC0319EF06DE}" type="presParOf" srcId="{827970D1-8B2F-2644-A986-7667D0E68850}" destId="{18E70CF9-73D8-6A45-B875-0754D80FF98B}" srcOrd="0" destOrd="0" presId="urn:microsoft.com/office/officeart/2009/3/layout/StepUpProcess#1"/>
    <dgm:cxn modelId="{48873AB3-3EA2-3648-9ADD-A885EA025719}" type="presParOf" srcId="{A1FFF940-064A-0846-9CB9-E13A91681A52}" destId="{689DC84A-7B96-8943-ACD0-DC34E57029DE}" srcOrd="2" destOrd="0" presId="urn:microsoft.com/office/officeart/2009/3/layout/StepUpProcess#1"/>
    <dgm:cxn modelId="{0FC5FD87-9AE8-B14B-B1C3-8739A1E36883}" type="presParOf" srcId="{689DC84A-7B96-8943-ACD0-DC34E57029DE}" destId="{D2DAA0A5-DCE1-9E45-A10E-C9C735F2601E}" srcOrd="0" destOrd="0" presId="urn:microsoft.com/office/officeart/2009/3/layout/StepUpProcess#1"/>
    <dgm:cxn modelId="{D713EED8-4171-1047-BBB0-30D5D26EA110}" type="presParOf" srcId="{689DC84A-7B96-8943-ACD0-DC34E57029DE}" destId="{384F4053-2A48-7047-B488-BAB76A7C7B4C}" srcOrd="1" destOrd="0" presId="urn:microsoft.com/office/officeart/2009/3/layout/StepUpProcess#1"/>
    <dgm:cxn modelId="{AC6641DB-4ACC-F146-B8FA-5D0E3353C3C2}" type="presParOf" srcId="{689DC84A-7B96-8943-ACD0-DC34E57029DE}" destId="{D3634CF4-DEF7-714A-AA24-E8E38941394B}" srcOrd="2" destOrd="0" presId="urn:microsoft.com/office/officeart/2009/3/layout/StepUpProcess#1"/>
    <dgm:cxn modelId="{F400C037-E689-BD45-BFDE-C16D0BFF6F77}" type="presParOf" srcId="{A1FFF940-064A-0846-9CB9-E13A91681A52}" destId="{05BF43D1-DBAC-8040-B6B2-7FD493FFF981}" srcOrd="3" destOrd="0" presId="urn:microsoft.com/office/officeart/2009/3/layout/StepUpProcess#1"/>
    <dgm:cxn modelId="{74FD88AF-A44F-DE47-B320-5878CEAD51E9}" type="presParOf" srcId="{05BF43D1-DBAC-8040-B6B2-7FD493FFF981}" destId="{2DFBBEB9-C6ED-3941-90A2-829D82E89B6E}" srcOrd="0" destOrd="0" presId="urn:microsoft.com/office/officeart/2009/3/layout/StepUpProcess#1"/>
    <dgm:cxn modelId="{99EE98FE-0B57-6540-9B53-5F555BAEA546}" type="presParOf" srcId="{A1FFF940-064A-0846-9CB9-E13A91681A52}" destId="{F2AE9942-72B2-F346-9567-EB4F7936D210}" srcOrd="4" destOrd="0" presId="urn:microsoft.com/office/officeart/2009/3/layout/StepUpProcess#1"/>
    <dgm:cxn modelId="{C5BC64A8-24AD-754F-916C-267492774A14}" type="presParOf" srcId="{F2AE9942-72B2-F346-9567-EB4F7936D210}" destId="{6CDFF73E-4670-A340-962B-0B7A4BE02AE2}" srcOrd="0" destOrd="0" presId="urn:microsoft.com/office/officeart/2009/3/layout/StepUpProcess#1"/>
    <dgm:cxn modelId="{EDFDB333-CB03-5B4E-8182-62ED22DEBAB7}" type="presParOf" srcId="{F2AE9942-72B2-F346-9567-EB4F7936D210}" destId="{E208EB3B-7B88-674F-916B-6126FD910BAC}" srcOrd="1" destOrd="0" presId="urn:microsoft.com/office/officeart/2009/3/layout/StepUpProcess#1"/>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CD93CB1-A6AE-B149-94FE-136B323344AE}" type="doc">
      <dgm:prSet loTypeId="urn:microsoft.com/office/officeart/2009/3/layout/StepUpProcess#1" loCatId="" qsTypeId="urn:microsoft.com/office/officeart/2005/8/quickstyle/simple4#1" qsCatId="simple" csTypeId="urn:microsoft.com/office/officeart/2005/8/colors/accent1_2#1" csCatId="accent1" phldr="1"/>
      <dgm:spPr/>
      <dgm:t>
        <a:bodyPr/>
        <a:lstStyle/>
        <a:p>
          <a:endParaRPr lang="zh-CN" altLang="en-US"/>
        </a:p>
      </dgm:t>
    </dgm:pt>
    <dgm:pt modelId="{7D7581E9-9E46-934C-8890-11697F249790}">
      <dgm:prSet phldrT="[文本]" custT="1"/>
      <dgm:spPr/>
      <dgm:t>
        <a:bodyPr/>
        <a:lstStyle/>
        <a:p>
          <a:r>
            <a:rPr lang="zh-CN" altLang="en-US" sz="2800" dirty="0">
              <a:latin typeface="黑体" panose="02010609060101010101" pitchFamily="49" charset="-122"/>
              <a:ea typeface="黑体" panose="02010609060101010101" pitchFamily="49" charset="-122"/>
            </a:rPr>
            <a:t>从</a:t>
          </a:r>
          <a:r>
            <a:rPr lang="en-US" altLang="zh-CN" sz="2800" dirty="0">
              <a:latin typeface="黑体" panose="02010609060101010101" pitchFamily="49" charset="-122"/>
              <a:ea typeface="黑体" panose="02010609060101010101" pitchFamily="49" charset="-122"/>
            </a:rPr>
            <a:t>2020</a:t>
          </a:r>
          <a:r>
            <a:rPr lang="zh-CN" altLang="en-US" sz="2800" dirty="0">
              <a:latin typeface="黑体" panose="02010609060101010101" pitchFamily="49" charset="-122"/>
              <a:ea typeface="黑体" panose="02010609060101010101" pitchFamily="49" charset="-122"/>
            </a:rPr>
            <a:t>年到</a:t>
          </a:r>
          <a:r>
            <a:rPr lang="en-US" altLang="zh-CN" sz="2800" dirty="0">
              <a:latin typeface="黑体" panose="02010609060101010101" pitchFamily="49" charset="-122"/>
              <a:ea typeface="黑体" panose="02010609060101010101" pitchFamily="49" charset="-122"/>
            </a:rPr>
            <a:t>2035</a:t>
          </a:r>
          <a:r>
            <a:rPr lang="zh-CN" altLang="en-US" sz="2800" dirty="0">
              <a:latin typeface="黑体" panose="02010609060101010101" pitchFamily="49" charset="-122"/>
              <a:ea typeface="黑体" panose="02010609060101010101" pitchFamily="49" charset="-122"/>
            </a:rPr>
            <a:t>年，</a:t>
          </a:r>
          <a:r>
            <a:rPr lang="zh-CN" altLang="en-US" sz="2800" b="1" dirty="0">
              <a:solidFill>
                <a:srgbClr val="C00000"/>
              </a:solidFill>
              <a:latin typeface="黑体" panose="02010609060101010101" pitchFamily="49" charset="-122"/>
              <a:ea typeface="黑体" panose="02010609060101010101" pitchFamily="49" charset="-122"/>
            </a:rPr>
            <a:t>基本实现现代化</a:t>
          </a:r>
          <a:r>
            <a:rPr lang="zh-CN" altLang="en-US" sz="2800" dirty="0">
              <a:latin typeface="黑体" panose="02010609060101010101" pitchFamily="49" charset="-122"/>
              <a:ea typeface="黑体" panose="02010609060101010101" pitchFamily="49" charset="-122"/>
            </a:rPr>
            <a:t>。</a:t>
          </a:r>
          <a:endParaRPr lang="zh-CN" altLang="en-US" sz="2800" dirty="0">
            <a:latin typeface="Heiti SC Light" charset="-122"/>
            <a:ea typeface="Heiti SC Light" charset="-122"/>
            <a:cs typeface="Heiti SC Light" charset="-122"/>
          </a:endParaRPr>
        </a:p>
      </dgm:t>
    </dgm:pt>
    <dgm:pt modelId="{18378D40-3B71-4D4C-BA26-1B495203FBBD}" type="parTrans" cxnId="{24561963-8EDD-F246-A36A-718D4E4912AA}">
      <dgm:prSet/>
      <dgm:spPr/>
      <dgm:t>
        <a:bodyPr/>
        <a:lstStyle/>
        <a:p>
          <a:endParaRPr lang="zh-CN" altLang="en-US"/>
        </a:p>
      </dgm:t>
    </dgm:pt>
    <dgm:pt modelId="{3EFD214F-2322-4F42-BE9C-055016D5CCE6}" type="sibTrans" cxnId="{24561963-8EDD-F246-A36A-718D4E4912AA}">
      <dgm:prSet/>
      <dgm:spPr/>
      <dgm:t>
        <a:bodyPr/>
        <a:lstStyle/>
        <a:p>
          <a:endParaRPr lang="zh-CN" altLang="en-US"/>
        </a:p>
      </dgm:t>
    </dgm:pt>
    <dgm:pt modelId="{8B7B63BD-CDF3-C444-AE37-9B306D88CCCA}">
      <dgm:prSet phldrT="[文本]" custT="1"/>
      <dgm:spPr/>
      <dgm:t>
        <a:bodyPr/>
        <a:lstStyle/>
        <a:p>
          <a:r>
            <a:rPr lang="zh-CN" altLang="en-US" sz="2800" dirty="0">
              <a:latin typeface="黑体" panose="02010609060101010101" pitchFamily="49" charset="-122"/>
              <a:ea typeface="黑体" panose="02010609060101010101" pitchFamily="49" charset="-122"/>
            </a:rPr>
            <a:t>从</a:t>
          </a:r>
          <a:r>
            <a:rPr lang="en-US" altLang="zh-CN" sz="2800" dirty="0">
              <a:latin typeface="黑体" panose="02010609060101010101" pitchFamily="49" charset="-122"/>
              <a:ea typeface="黑体" panose="02010609060101010101" pitchFamily="49" charset="-122"/>
            </a:rPr>
            <a:t>2035</a:t>
          </a:r>
          <a:r>
            <a:rPr lang="zh-CN" altLang="en-US" sz="2800" dirty="0">
              <a:latin typeface="黑体" panose="02010609060101010101" pitchFamily="49" charset="-122"/>
              <a:ea typeface="黑体" panose="02010609060101010101" pitchFamily="49" charset="-122"/>
            </a:rPr>
            <a:t>年到</a:t>
          </a:r>
          <a:r>
            <a:rPr lang="en-US" altLang="zh-CN" sz="2800" dirty="0">
              <a:latin typeface="黑体" panose="02010609060101010101" pitchFamily="49" charset="-122"/>
              <a:ea typeface="黑体" panose="02010609060101010101" pitchFamily="49" charset="-122"/>
            </a:rPr>
            <a:t>21</a:t>
          </a:r>
          <a:r>
            <a:rPr lang="zh-CN" altLang="en-US" sz="2800" dirty="0">
              <a:latin typeface="黑体" panose="02010609060101010101" pitchFamily="49" charset="-122"/>
              <a:ea typeface="黑体" panose="02010609060101010101" pitchFamily="49" charset="-122"/>
            </a:rPr>
            <a:t>世纪中叶，把我国建设成</a:t>
          </a:r>
          <a:r>
            <a:rPr lang="zh-CN" altLang="en-US" sz="2800" dirty="0">
              <a:solidFill>
                <a:srgbClr val="C00000"/>
              </a:solidFill>
              <a:latin typeface="黑体" panose="02010609060101010101" pitchFamily="49" charset="-122"/>
              <a:ea typeface="黑体" panose="02010609060101010101" pitchFamily="49" charset="-122"/>
            </a:rPr>
            <a:t>富强民主文明和谐美丽的社会主义现代化国家</a:t>
          </a:r>
          <a:endParaRPr lang="zh-CN" altLang="en-US" sz="2800" dirty="0">
            <a:solidFill>
              <a:srgbClr val="C00000"/>
            </a:solidFill>
            <a:latin typeface="Heiti SC Light" charset="-122"/>
            <a:ea typeface="Heiti SC Light" charset="-122"/>
            <a:cs typeface="Heiti SC Light" charset="-122"/>
          </a:endParaRPr>
        </a:p>
      </dgm:t>
    </dgm:pt>
    <dgm:pt modelId="{72F0C62B-4409-1843-BF96-54B88BDF26D8}" type="parTrans" cxnId="{FE0D200C-7893-BF43-9D81-BCD8E8B91115}">
      <dgm:prSet/>
      <dgm:spPr/>
      <dgm:t>
        <a:bodyPr/>
        <a:lstStyle/>
        <a:p>
          <a:endParaRPr lang="zh-CN" altLang="en-US"/>
        </a:p>
      </dgm:t>
    </dgm:pt>
    <dgm:pt modelId="{A81139BD-3A6C-D94C-A64E-7A2412FA8184}" type="sibTrans" cxnId="{FE0D200C-7893-BF43-9D81-BCD8E8B91115}">
      <dgm:prSet/>
      <dgm:spPr/>
      <dgm:t>
        <a:bodyPr/>
        <a:lstStyle/>
        <a:p>
          <a:endParaRPr lang="zh-CN" altLang="en-US"/>
        </a:p>
      </dgm:t>
    </dgm:pt>
    <dgm:pt modelId="{A1FFF940-064A-0846-9CB9-E13A91681A52}" type="pres">
      <dgm:prSet presAssocID="{6CD93CB1-A6AE-B149-94FE-136B323344AE}" presName="rootnode" presStyleCnt="0">
        <dgm:presLayoutVars>
          <dgm:chMax/>
          <dgm:chPref/>
          <dgm:dir/>
          <dgm:animLvl val="lvl"/>
        </dgm:presLayoutVars>
      </dgm:prSet>
      <dgm:spPr/>
      <dgm:t>
        <a:bodyPr/>
        <a:lstStyle/>
        <a:p>
          <a:endParaRPr lang="zh-CN" altLang="en-US"/>
        </a:p>
      </dgm:t>
    </dgm:pt>
    <dgm:pt modelId="{1C7FB447-EEA7-A04B-8EA4-EDDB984B8DF7}" type="pres">
      <dgm:prSet presAssocID="{7D7581E9-9E46-934C-8890-11697F249790}" presName="composite" presStyleCnt="0"/>
      <dgm:spPr/>
    </dgm:pt>
    <dgm:pt modelId="{8D6AE595-6E5F-6E4C-8D8D-B18BC060EA5E}" type="pres">
      <dgm:prSet presAssocID="{7D7581E9-9E46-934C-8890-11697F249790}" presName="LShape" presStyleLbl="alignNode1" presStyleIdx="0" presStyleCnt="3"/>
      <dgm:spPr>
        <a:solidFill>
          <a:srgbClr val="C00000"/>
        </a:solidFill>
        <a:ln>
          <a:solidFill>
            <a:srgbClr val="C00000"/>
          </a:solidFill>
        </a:ln>
      </dgm:spPr>
    </dgm:pt>
    <dgm:pt modelId="{CABDFA93-7F9F-C345-81A6-2C639BC541F0}" type="pres">
      <dgm:prSet presAssocID="{7D7581E9-9E46-934C-8890-11697F249790}" presName="ParentText" presStyleLbl="revTx" presStyleIdx="0" presStyleCnt="2">
        <dgm:presLayoutVars>
          <dgm:chMax val="0"/>
          <dgm:chPref val="0"/>
          <dgm:bulletEnabled val="1"/>
        </dgm:presLayoutVars>
      </dgm:prSet>
      <dgm:spPr/>
      <dgm:t>
        <a:bodyPr/>
        <a:lstStyle/>
        <a:p>
          <a:endParaRPr lang="zh-CN" altLang="en-US"/>
        </a:p>
      </dgm:t>
    </dgm:pt>
    <dgm:pt modelId="{A6DA8B19-2CC2-6A48-88C6-7CAD3FE93398}" type="pres">
      <dgm:prSet presAssocID="{7D7581E9-9E46-934C-8890-11697F249790}" presName="Triangle" presStyleLbl="alignNode1" presStyleIdx="1" presStyleCnt="3"/>
      <dgm:spPr>
        <a:solidFill>
          <a:srgbClr val="C00000"/>
        </a:solidFill>
        <a:ln>
          <a:solidFill>
            <a:srgbClr val="C00000"/>
          </a:solidFill>
        </a:ln>
      </dgm:spPr>
    </dgm:pt>
    <dgm:pt modelId="{827970D1-8B2F-2644-A986-7667D0E68850}" type="pres">
      <dgm:prSet presAssocID="{3EFD214F-2322-4F42-BE9C-055016D5CCE6}" presName="sibTrans" presStyleCnt="0"/>
      <dgm:spPr/>
    </dgm:pt>
    <dgm:pt modelId="{18E70CF9-73D8-6A45-B875-0754D80FF98B}" type="pres">
      <dgm:prSet presAssocID="{3EFD214F-2322-4F42-BE9C-055016D5CCE6}" presName="space" presStyleCnt="0"/>
      <dgm:spPr/>
    </dgm:pt>
    <dgm:pt modelId="{689DC84A-7B96-8943-ACD0-DC34E57029DE}" type="pres">
      <dgm:prSet presAssocID="{8B7B63BD-CDF3-C444-AE37-9B306D88CCCA}" presName="composite" presStyleCnt="0"/>
      <dgm:spPr/>
    </dgm:pt>
    <dgm:pt modelId="{D2DAA0A5-DCE1-9E45-A10E-C9C735F2601E}" type="pres">
      <dgm:prSet presAssocID="{8B7B63BD-CDF3-C444-AE37-9B306D88CCCA}" presName="LShape" presStyleLbl="alignNode1" presStyleIdx="2" presStyleCnt="3"/>
      <dgm:spPr>
        <a:solidFill>
          <a:srgbClr val="C00000"/>
        </a:solidFill>
        <a:ln>
          <a:solidFill>
            <a:srgbClr val="C00000"/>
          </a:solidFill>
        </a:ln>
      </dgm:spPr>
    </dgm:pt>
    <dgm:pt modelId="{384F4053-2A48-7047-B488-BAB76A7C7B4C}" type="pres">
      <dgm:prSet presAssocID="{8B7B63BD-CDF3-C444-AE37-9B306D88CCCA}" presName="ParentText" presStyleLbl="revTx" presStyleIdx="1" presStyleCnt="2">
        <dgm:presLayoutVars>
          <dgm:chMax val="0"/>
          <dgm:chPref val="0"/>
          <dgm:bulletEnabled val="1"/>
        </dgm:presLayoutVars>
      </dgm:prSet>
      <dgm:spPr/>
      <dgm:t>
        <a:bodyPr/>
        <a:lstStyle/>
        <a:p>
          <a:endParaRPr lang="zh-CN" altLang="en-US"/>
        </a:p>
      </dgm:t>
    </dgm:pt>
  </dgm:ptLst>
  <dgm:cxnLst>
    <dgm:cxn modelId="{24561963-8EDD-F246-A36A-718D4E4912AA}" srcId="{6CD93CB1-A6AE-B149-94FE-136B323344AE}" destId="{7D7581E9-9E46-934C-8890-11697F249790}" srcOrd="0" destOrd="0" parTransId="{18378D40-3B71-4D4C-BA26-1B495203FBBD}" sibTransId="{3EFD214F-2322-4F42-BE9C-055016D5CCE6}"/>
    <dgm:cxn modelId="{D4E76CD6-0CF6-8D4A-9295-BF795F9746B5}" type="presOf" srcId="{8B7B63BD-CDF3-C444-AE37-9B306D88CCCA}" destId="{384F4053-2A48-7047-B488-BAB76A7C7B4C}" srcOrd="0" destOrd="0" presId="urn:microsoft.com/office/officeart/2009/3/layout/StepUpProcess#1"/>
    <dgm:cxn modelId="{1EE42236-E82F-0E45-B5EF-27A1CC95A7F0}" type="presOf" srcId="{7D7581E9-9E46-934C-8890-11697F249790}" destId="{CABDFA93-7F9F-C345-81A6-2C639BC541F0}" srcOrd="0" destOrd="0" presId="urn:microsoft.com/office/officeart/2009/3/layout/StepUpProcess#1"/>
    <dgm:cxn modelId="{FE0D200C-7893-BF43-9D81-BCD8E8B91115}" srcId="{6CD93CB1-A6AE-B149-94FE-136B323344AE}" destId="{8B7B63BD-CDF3-C444-AE37-9B306D88CCCA}" srcOrd="1" destOrd="0" parTransId="{72F0C62B-4409-1843-BF96-54B88BDF26D8}" sibTransId="{A81139BD-3A6C-D94C-A64E-7A2412FA8184}"/>
    <dgm:cxn modelId="{D3E541EB-06BE-5848-BE8D-F5DDF8A875C9}" type="presOf" srcId="{6CD93CB1-A6AE-B149-94FE-136B323344AE}" destId="{A1FFF940-064A-0846-9CB9-E13A91681A52}" srcOrd="0" destOrd="0" presId="urn:microsoft.com/office/officeart/2009/3/layout/StepUpProcess#1"/>
    <dgm:cxn modelId="{57F1D580-E4FA-6E41-B5DD-A2F231F6FA95}" type="presParOf" srcId="{A1FFF940-064A-0846-9CB9-E13A91681A52}" destId="{1C7FB447-EEA7-A04B-8EA4-EDDB984B8DF7}" srcOrd="0" destOrd="0" presId="urn:microsoft.com/office/officeart/2009/3/layout/StepUpProcess#1"/>
    <dgm:cxn modelId="{EED74907-F5DE-0644-8C56-45370CA8D956}" type="presParOf" srcId="{1C7FB447-EEA7-A04B-8EA4-EDDB984B8DF7}" destId="{8D6AE595-6E5F-6E4C-8D8D-B18BC060EA5E}" srcOrd="0" destOrd="0" presId="urn:microsoft.com/office/officeart/2009/3/layout/StepUpProcess#1"/>
    <dgm:cxn modelId="{EFAF9EE8-F897-EA45-B182-E1EB903D2D57}" type="presParOf" srcId="{1C7FB447-EEA7-A04B-8EA4-EDDB984B8DF7}" destId="{CABDFA93-7F9F-C345-81A6-2C639BC541F0}" srcOrd="1" destOrd="0" presId="urn:microsoft.com/office/officeart/2009/3/layout/StepUpProcess#1"/>
    <dgm:cxn modelId="{4EE20909-25CE-2444-95EF-5FFB94C34BAE}" type="presParOf" srcId="{1C7FB447-EEA7-A04B-8EA4-EDDB984B8DF7}" destId="{A6DA8B19-2CC2-6A48-88C6-7CAD3FE93398}" srcOrd="2" destOrd="0" presId="urn:microsoft.com/office/officeart/2009/3/layout/StepUpProcess#1"/>
    <dgm:cxn modelId="{CBAA5A19-6086-6E46-B719-C20F6DFDD8CC}" type="presParOf" srcId="{A1FFF940-064A-0846-9CB9-E13A91681A52}" destId="{827970D1-8B2F-2644-A986-7667D0E68850}" srcOrd="1" destOrd="0" presId="urn:microsoft.com/office/officeart/2009/3/layout/StepUpProcess#1"/>
    <dgm:cxn modelId="{BD6ADDD6-1268-1746-AFE4-2C7D0B90BD9B}" type="presParOf" srcId="{827970D1-8B2F-2644-A986-7667D0E68850}" destId="{18E70CF9-73D8-6A45-B875-0754D80FF98B}" srcOrd="0" destOrd="0" presId="urn:microsoft.com/office/officeart/2009/3/layout/StepUpProcess#1"/>
    <dgm:cxn modelId="{77ADFC3F-C8EC-0249-B16C-94B84532ECE3}" type="presParOf" srcId="{A1FFF940-064A-0846-9CB9-E13A91681A52}" destId="{689DC84A-7B96-8943-ACD0-DC34E57029DE}" srcOrd="2" destOrd="0" presId="urn:microsoft.com/office/officeart/2009/3/layout/StepUpProcess#1"/>
    <dgm:cxn modelId="{80270424-B192-E147-BC7C-50A33A2C4F2B}" type="presParOf" srcId="{689DC84A-7B96-8943-ACD0-DC34E57029DE}" destId="{D2DAA0A5-DCE1-9E45-A10E-C9C735F2601E}" srcOrd="0" destOrd="0" presId="urn:microsoft.com/office/officeart/2009/3/layout/StepUpProcess#1"/>
    <dgm:cxn modelId="{A1055004-166A-1D4D-B418-26110370817D}" type="presParOf" srcId="{689DC84A-7B96-8943-ACD0-DC34E57029DE}" destId="{384F4053-2A48-7047-B488-BAB76A7C7B4C}" srcOrd="1" destOrd="0" presId="urn:microsoft.com/office/officeart/2009/3/layout/StepUpProcess#1"/>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CD93CB1-A6AE-B149-94FE-136B323344AE}" type="doc">
      <dgm:prSet loTypeId="urn:microsoft.com/office/officeart/2009/3/layout/StepUpProcess#1" loCatId="" qsTypeId="urn:microsoft.com/office/officeart/2005/8/quickstyle/simple4#1" qsCatId="simple" csTypeId="urn:microsoft.com/office/officeart/2005/8/colors/accent1_2#1" csCatId="accent1" phldr="1"/>
      <dgm:spPr/>
      <dgm:t>
        <a:bodyPr/>
        <a:lstStyle/>
        <a:p>
          <a:endParaRPr lang="zh-CN" altLang="en-US"/>
        </a:p>
      </dgm:t>
    </dgm:pt>
    <dgm:pt modelId="{7D7581E9-9E46-934C-8890-11697F249790}">
      <dgm:prSet phldrT="[文本]" custT="1"/>
      <dgm:spPr/>
      <dgm:t>
        <a:bodyPr/>
        <a:lstStyle/>
        <a:p>
          <a:r>
            <a:rPr lang="zh-CN" altLang="en-US" sz="2800" dirty="0">
              <a:latin typeface="黑体" panose="02010609060101010101" pitchFamily="49" charset="-122"/>
              <a:ea typeface="黑体" panose="02010609060101010101" pitchFamily="49" charset="-122"/>
            </a:rPr>
            <a:t>从</a:t>
          </a:r>
          <a:r>
            <a:rPr lang="en-US" altLang="zh-CN" sz="2800" dirty="0">
              <a:latin typeface="黑体" panose="02010609060101010101" pitchFamily="49" charset="-122"/>
              <a:ea typeface="黑体" panose="02010609060101010101" pitchFamily="49" charset="-122"/>
            </a:rPr>
            <a:t>2020</a:t>
          </a:r>
          <a:r>
            <a:rPr lang="zh-CN" altLang="en-US" sz="2800" dirty="0">
              <a:latin typeface="黑体" panose="02010609060101010101" pitchFamily="49" charset="-122"/>
              <a:ea typeface="黑体" panose="02010609060101010101" pitchFamily="49" charset="-122"/>
            </a:rPr>
            <a:t>年到</a:t>
          </a:r>
          <a:r>
            <a:rPr lang="en-US" altLang="zh-CN" sz="2800" dirty="0">
              <a:latin typeface="黑体" panose="02010609060101010101" pitchFamily="49" charset="-122"/>
              <a:ea typeface="黑体" panose="02010609060101010101" pitchFamily="49" charset="-122"/>
            </a:rPr>
            <a:t>2035</a:t>
          </a:r>
          <a:r>
            <a:rPr lang="zh-CN" altLang="en-US" sz="2800" dirty="0">
              <a:latin typeface="黑体" panose="02010609060101010101" pitchFamily="49" charset="-122"/>
              <a:ea typeface="黑体" panose="02010609060101010101" pitchFamily="49" charset="-122"/>
            </a:rPr>
            <a:t>年，</a:t>
          </a:r>
          <a:r>
            <a:rPr lang="zh-CN" altLang="en-US" sz="2800" u="sng" dirty="0">
              <a:latin typeface="黑体" panose="02010609060101010101" pitchFamily="49" charset="-122"/>
              <a:ea typeface="黑体" panose="02010609060101010101" pitchFamily="49" charset="-122"/>
            </a:rPr>
            <a:t>            </a:t>
          </a:r>
          <a:r>
            <a:rPr lang="zh-CN" altLang="en-US" sz="2800" dirty="0">
              <a:latin typeface="黑体" panose="02010609060101010101" pitchFamily="49" charset="-122"/>
              <a:ea typeface="黑体" panose="02010609060101010101" pitchFamily="49" charset="-122"/>
            </a:rPr>
            <a:t>。</a:t>
          </a:r>
          <a:endParaRPr lang="zh-CN" altLang="en-US" sz="2800" dirty="0">
            <a:latin typeface="Heiti SC Light" charset="-122"/>
            <a:ea typeface="Heiti SC Light" charset="-122"/>
            <a:cs typeface="Heiti SC Light" charset="-122"/>
          </a:endParaRPr>
        </a:p>
      </dgm:t>
    </dgm:pt>
    <dgm:pt modelId="{18378D40-3B71-4D4C-BA26-1B495203FBBD}" type="parTrans" cxnId="{24561963-8EDD-F246-A36A-718D4E4912AA}">
      <dgm:prSet/>
      <dgm:spPr/>
      <dgm:t>
        <a:bodyPr/>
        <a:lstStyle/>
        <a:p>
          <a:endParaRPr lang="zh-CN" altLang="en-US"/>
        </a:p>
      </dgm:t>
    </dgm:pt>
    <dgm:pt modelId="{3EFD214F-2322-4F42-BE9C-055016D5CCE6}" type="sibTrans" cxnId="{24561963-8EDD-F246-A36A-718D4E4912AA}">
      <dgm:prSet/>
      <dgm:spPr/>
      <dgm:t>
        <a:bodyPr/>
        <a:lstStyle/>
        <a:p>
          <a:endParaRPr lang="zh-CN" altLang="en-US"/>
        </a:p>
      </dgm:t>
    </dgm:pt>
    <dgm:pt modelId="{8B7B63BD-CDF3-C444-AE37-9B306D88CCCA}">
      <dgm:prSet phldrT="[文本]" custT="1"/>
      <dgm:spPr/>
      <dgm:t>
        <a:bodyPr/>
        <a:lstStyle/>
        <a:p>
          <a:r>
            <a:rPr lang="zh-CN" altLang="en-US" sz="2800" dirty="0">
              <a:latin typeface="黑体" panose="02010609060101010101" pitchFamily="49" charset="-122"/>
              <a:ea typeface="黑体" panose="02010609060101010101" pitchFamily="49" charset="-122"/>
            </a:rPr>
            <a:t>从</a:t>
          </a:r>
          <a:r>
            <a:rPr lang="en-US" altLang="zh-CN" sz="2800" dirty="0">
              <a:latin typeface="黑体" panose="02010609060101010101" pitchFamily="49" charset="-122"/>
              <a:ea typeface="黑体" panose="02010609060101010101" pitchFamily="49" charset="-122"/>
            </a:rPr>
            <a:t>2035</a:t>
          </a:r>
          <a:r>
            <a:rPr lang="zh-CN" altLang="en-US" sz="2800" dirty="0">
              <a:latin typeface="黑体" panose="02010609060101010101" pitchFamily="49" charset="-122"/>
              <a:ea typeface="黑体" panose="02010609060101010101" pitchFamily="49" charset="-122"/>
            </a:rPr>
            <a:t>年到</a:t>
          </a:r>
          <a:r>
            <a:rPr lang="en-US" altLang="zh-CN" sz="2800" dirty="0">
              <a:latin typeface="黑体" panose="02010609060101010101" pitchFamily="49" charset="-122"/>
              <a:ea typeface="黑体" panose="02010609060101010101" pitchFamily="49" charset="-122"/>
            </a:rPr>
            <a:t>21</a:t>
          </a:r>
          <a:r>
            <a:rPr lang="zh-CN" altLang="en-US" sz="2800" dirty="0">
              <a:latin typeface="黑体" panose="02010609060101010101" pitchFamily="49" charset="-122"/>
              <a:ea typeface="黑体" panose="02010609060101010101" pitchFamily="49" charset="-122"/>
            </a:rPr>
            <a:t>世纪中叶，把我国建设成</a:t>
          </a:r>
          <a:r>
            <a:rPr lang="zh-CN" altLang="en-US" sz="2800" u="sng" dirty="0">
              <a:latin typeface="黑体" panose="02010609060101010101" pitchFamily="49" charset="-122"/>
              <a:ea typeface="黑体" panose="02010609060101010101" pitchFamily="49" charset="-122"/>
            </a:rPr>
            <a:t>      </a:t>
          </a:r>
          <a:r>
            <a:rPr lang="zh-CN" altLang="en-US" sz="2800" dirty="0">
              <a:solidFill>
                <a:srgbClr val="C00000"/>
              </a:solidFill>
              <a:latin typeface="黑体" panose="02010609060101010101" pitchFamily="49" charset="-122"/>
              <a:ea typeface="黑体" panose="02010609060101010101" pitchFamily="49" charset="-122"/>
            </a:rPr>
            <a:t>文明和谐美丽的社会主义现代化国家</a:t>
          </a:r>
          <a:endParaRPr lang="zh-CN" altLang="en-US" sz="2800" dirty="0">
            <a:solidFill>
              <a:srgbClr val="C00000"/>
            </a:solidFill>
            <a:latin typeface="Heiti SC Light" charset="-122"/>
            <a:ea typeface="Heiti SC Light" charset="-122"/>
            <a:cs typeface="Heiti SC Light" charset="-122"/>
          </a:endParaRPr>
        </a:p>
      </dgm:t>
    </dgm:pt>
    <dgm:pt modelId="{72F0C62B-4409-1843-BF96-54B88BDF26D8}" type="parTrans" cxnId="{FE0D200C-7893-BF43-9D81-BCD8E8B91115}">
      <dgm:prSet/>
      <dgm:spPr/>
      <dgm:t>
        <a:bodyPr/>
        <a:lstStyle/>
        <a:p>
          <a:endParaRPr lang="zh-CN" altLang="en-US"/>
        </a:p>
      </dgm:t>
    </dgm:pt>
    <dgm:pt modelId="{A81139BD-3A6C-D94C-A64E-7A2412FA8184}" type="sibTrans" cxnId="{FE0D200C-7893-BF43-9D81-BCD8E8B91115}">
      <dgm:prSet/>
      <dgm:spPr/>
      <dgm:t>
        <a:bodyPr/>
        <a:lstStyle/>
        <a:p>
          <a:endParaRPr lang="zh-CN" altLang="en-US"/>
        </a:p>
      </dgm:t>
    </dgm:pt>
    <dgm:pt modelId="{A1FFF940-064A-0846-9CB9-E13A91681A52}" type="pres">
      <dgm:prSet presAssocID="{6CD93CB1-A6AE-B149-94FE-136B323344AE}" presName="rootnode" presStyleCnt="0">
        <dgm:presLayoutVars>
          <dgm:chMax/>
          <dgm:chPref/>
          <dgm:dir/>
          <dgm:animLvl val="lvl"/>
        </dgm:presLayoutVars>
      </dgm:prSet>
      <dgm:spPr/>
      <dgm:t>
        <a:bodyPr/>
        <a:lstStyle/>
        <a:p>
          <a:endParaRPr lang="zh-CN" altLang="en-US"/>
        </a:p>
      </dgm:t>
    </dgm:pt>
    <dgm:pt modelId="{1C7FB447-EEA7-A04B-8EA4-EDDB984B8DF7}" type="pres">
      <dgm:prSet presAssocID="{7D7581E9-9E46-934C-8890-11697F249790}" presName="composite" presStyleCnt="0"/>
      <dgm:spPr/>
    </dgm:pt>
    <dgm:pt modelId="{8D6AE595-6E5F-6E4C-8D8D-B18BC060EA5E}" type="pres">
      <dgm:prSet presAssocID="{7D7581E9-9E46-934C-8890-11697F249790}" presName="LShape" presStyleLbl="alignNode1" presStyleIdx="0" presStyleCnt="3"/>
      <dgm:spPr>
        <a:solidFill>
          <a:srgbClr val="C00000"/>
        </a:solidFill>
        <a:ln>
          <a:solidFill>
            <a:srgbClr val="C00000"/>
          </a:solidFill>
        </a:ln>
      </dgm:spPr>
    </dgm:pt>
    <dgm:pt modelId="{CABDFA93-7F9F-C345-81A6-2C639BC541F0}" type="pres">
      <dgm:prSet presAssocID="{7D7581E9-9E46-934C-8890-11697F249790}" presName="ParentText" presStyleLbl="revTx" presStyleIdx="0" presStyleCnt="2">
        <dgm:presLayoutVars>
          <dgm:chMax val="0"/>
          <dgm:chPref val="0"/>
          <dgm:bulletEnabled val="1"/>
        </dgm:presLayoutVars>
      </dgm:prSet>
      <dgm:spPr/>
      <dgm:t>
        <a:bodyPr/>
        <a:lstStyle/>
        <a:p>
          <a:endParaRPr lang="zh-CN" altLang="en-US"/>
        </a:p>
      </dgm:t>
    </dgm:pt>
    <dgm:pt modelId="{A6DA8B19-2CC2-6A48-88C6-7CAD3FE93398}" type="pres">
      <dgm:prSet presAssocID="{7D7581E9-9E46-934C-8890-11697F249790}" presName="Triangle" presStyleLbl="alignNode1" presStyleIdx="1" presStyleCnt="3"/>
      <dgm:spPr>
        <a:solidFill>
          <a:srgbClr val="C00000"/>
        </a:solidFill>
        <a:ln>
          <a:solidFill>
            <a:srgbClr val="C00000"/>
          </a:solidFill>
        </a:ln>
      </dgm:spPr>
    </dgm:pt>
    <dgm:pt modelId="{827970D1-8B2F-2644-A986-7667D0E68850}" type="pres">
      <dgm:prSet presAssocID="{3EFD214F-2322-4F42-BE9C-055016D5CCE6}" presName="sibTrans" presStyleCnt="0"/>
      <dgm:spPr/>
    </dgm:pt>
    <dgm:pt modelId="{18E70CF9-73D8-6A45-B875-0754D80FF98B}" type="pres">
      <dgm:prSet presAssocID="{3EFD214F-2322-4F42-BE9C-055016D5CCE6}" presName="space" presStyleCnt="0"/>
      <dgm:spPr/>
    </dgm:pt>
    <dgm:pt modelId="{689DC84A-7B96-8943-ACD0-DC34E57029DE}" type="pres">
      <dgm:prSet presAssocID="{8B7B63BD-CDF3-C444-AE37-9B306D88CCCA}" presName="composite" presStyleCnt="0"/>
      <dgm:spPr/>
    </dgm:pt>
    <dgm:pt modelId="{D2DAA0A5-DCE1-9E45-A10E-C9C735F2601E}" type="pres">
      <dgm:prSet presAssocID="{8B7B63BD-CDF3-C444-AE37-9B306D88CCCA}" presName="LShape" presStyleLbl="alignNode1" presStyleIdx="2" presStyleCnt="3"/>
      <dgm:spPr>
        <a:solidFill>
          <a:srgbClr val="C00000"/>
        </a:solidFill>
        <a:ln>
          <a:solidFill>
            <a:srgbClr val="C00000"/>
          </a:solidFill>
        </a:ln>
      </dgm:spPr>
    </dgm:pt>
    <dgm:pt modelId="{384F4053-2A48-7047-B488-BAB76A7C7B4C}" type="pres">
      <dgm:prSet presAssocID="{8B7B63BD-CDF3-C444-AE37-9B306D88CCCA}" presName="ParentText" presStyleLbl="revTx" presStyleIdx="1" presStyleCnt="2">
        <dgm:presLayoutVars>
          <dgm:chMax val="0"/>
          <dgm:chPref val="0"/>
          <dgm:bulletEnabled val="1"/>
        </dgm:presLayoutVars>
      </dgm:prSet>
      <dgm:spPr/>
      <dgm:t>
        <a:bodyPr/>
        <a:lstStyle/>
        <a:p>
          <a:endParaRPr lang="zh-CN" altLang="en-US"/>
        </a:p>
      </dgm:t>
    </dgm:pt>
  </dgm:ptLst>
  <dgm:cxnLst>
    <dgm:cxn modelId="{24561963-8EDD-F246-A36A-718D4E4912AA}" srcId="{6CD93CB1-A6AE-B149-94FE-136B323344AE}" destId="{7D7581E9-9E46-934C-8890-11697F249790}" srcOrd="0" destOrd="0" parTransId="{18378D40-3B71-4D4C-BA26-1B495203FBBD}" sibTransId="{3EFD214F-2322-4F42-BE9C-055016D5CCE6}"/>
    <dgm:cxn modelId="{F7726C5C-DE47-DA40-975E-186814975B02}" type="presOf" srcId="{6CD93CB1-A6AE-B149-94FE-136B323344AE}" destId="{A1FFF940-064A-0846-9CB9-E13A91681A52}" srcOrd="0" destOrd="0" presId="urn:microsoft.com/office/officeart/2009/3/layout/StepUpProcess#1"/>
    <dgm:cxn modelId="{FE0D200C-7893-BF43-9D81-BCD8E8B91115}" srcId="{6CD93CB1-A6AE-B149-94FE-136B323344AE}" destId="{8B7B63BD-CDF3-C444-AE37-9B306D88CCCA}" srcOrd="1" destOrd="0" parTransId="{72F0C62B-4409-1843-BF96-54B88BDF26D8}" sibTransId="{A81139BD-3A6C-D94C-A64E-7A2412FA8184}"/>
    <dgm:cxn modelId="{902D58C0-2E2B-6A47-B022-141DF4F99170}" type="presOf" srcId="{8B7B63BD-CDF3-C444-AE37-9B306D88CCCA}" destId="{384F4053-2A48-7047-B488-BAB76A7C7B4C}" srcOrd="0" destOrd="0" presId="urn:microsoft.com/office/officeart/2009/3/layout/StepUpProcess#1"/>
    <dgm:cxn modelId="{69FCE1CA-1D97-664B-89E4-B7E4A3E3524A}" type="presOf" srcId="{7D7581E9-9E46-934C-8890-11697F249790}" destId="{CABDFA93-7F9F-C345-81A6-2C639BC541F0}" srcOrd="0" destOrd="0" presId="urn:microsoft.com/office/officeart/2009/3/layout/StepUpProcess#1"/>
    <dgm:cxn modelId="{E74B7BF4-4423-3E40-8049-2DE29C393ED4}" type="presParOf" srcId="{A1FFF940-064A-0846-9CB9-E13A91681A52}" destId="{1C7FB447-EEA7-A04B-8EA4-EDDB984B8DF7}" srcOrd="0" destOrd="0" presId="urn:microsoft.com/office/officeart/2009/3/layout/StepUpProcess#1"/>
    <dgm:cxn modelId="{8107BC14-A099-364A-A48C-5A245D290EB3}" type="presParOf" srcId="{1C7FB447-EEA7-A04B-8EA4-EDDB984B8DF7}" destId="{8D6AE595-6E5F-6E4C-8D8D-B18BC060EA5E}" srcOrd="0" destOrd="0" presId="urn:microsoft.com/office/officeart/2009/3/layout/StepUpProcess#1"/>
    <dgm:cxn modelId="{CB0246A0-EF55-D24B-98EE-72D088FCBE07}" type="presParOf" srcId="{1C7FB447-EEA7-A04B-8EA4-EDDB984B8DF7}" destId="{CABDFA93-7F9F-C345-81A6-2C639BC541F0}" srcOrd="1" destOrd="0" presId="urn:microsoft.com/office/officeart/2009/3/layout/StepUpProcess#1"/>
    <dgm:cxn modelId="{C72F0526-7E9E-CB47-934E-D70715320C59}" type="presParOf" srcId="{1C7FB447-EEA7-A04B-8EA4-EDDB984B8DF7}" destId="{A6DA8B19-2CC2-6A48-88C6-7CAD3FE93398}" srcOrd="2" destOrd="0" presId="urn:microsoft.com/office/officeart/2009/3/layout/StepUpProcess#1"/>
    <dgm:cxn modelId="{6EE4ACD6-9103-9D44-8D55-653FA3F27BEC}" type="presParOf" srcId="{A1FFF940-064A-0846-9CB9-E13A91681A52}" destId="{827970D1-8B2F-2644-A986-7667D0E68850}" srcOrd="1" destOrd="0" presId="urn:microsoft.com/office/officeart/2009/3/layout/StepUpProcess#1"/>
    <dgm:cxn modelId="{DE0DE397-02CD-4C43-B760-96957EABE8A6}" type="presParOf" srcId="{827970D1-8B2F-2644-A986-7667D0E68850}" destId="{18E70CF9-73D8-6A45-B875-0754D80FF98B}" srcOrd="0" destOrd="0" presId="urn:microsoft.com/office/officeart/2009/3/layout/StepUpProcess#1"/>
    <dgm:cxn modelId="{34FC6FA3-17CF-0145-98F4-CC5832445C52}" type="presParOf" srcId="{A1FFF940-064A-0846-9CB9-E13A91681A52}" destId="{689DC84A-7B96-8943-ACD0-DC34E57029DE}" srcOrd="2" destOrd="0" presId="urn:microsoft.com/office/officeart/2009/3/layout/StepUpProcess#1"/>
    <dgm:cxn modelId="{E775E13C-921B-064A-B50F-E91404B7ECAA}" type="presParOf" srcId="{689DC84A-7B96-8943-ACD0-DC34E57029DE}" destId="{D2DAA0A5-DCE1-9E45-A10E-C9C735F2601E}" srcOrd="0" destOrd="0" presId="urn:microsoft.com/office/officeart/2009/3/layout/StepUpProcess#1"/>
    <dgm:cxn modelId="{D7F3053D-6B7A-384E-8916-E8D9988256A2}" type="presParOf" srcId="{689DC84A-7B96-8943-ACD0-DC34E57029DE}" destId="{384F4053-2A48-7047-B488-BAB76A7C7B4C}" srcOrd="1" destOrd="0" presId="urn:microsoft.com/office/officeart/2009/3/layout/StepUpProcess#1"/>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CD93CB1-A6AE-B149-94FE-136B323344AE}" type="doc">
      <dgm:prSet loTypeId="urn:microsoft.com/office/officeart/2009/3/layout/StepUpProcess#1" loCatId="" qsTypeId="urn:microsoft.com/office/officeart/2005/8/quickstyle/simple4#1" qsCatId="simple" csTypeId="urn:microsoft.com/office/officeart/2005/8/colors/accent1_2#1" csCatId="accent1" phldr="1"/>
      <dgm:spPr/>
      <dgm:t>
        <a:bodyPr/>
        <a:lstStyle/>
        <a:p>
          <a:endParaRPr lang="zh-CN" altLang="en-US"/>
        </a:p>
      </dgm:t>
    </dgm:pt>
    <dgm:pt modelId="{7D7581E9-9E46-934C-8890-11697F249790}">
      <dgm:prSet phldrT="[文本]" custT="1"/>
      <dgm:spPr/>
      <dgm:t>
        <a:bodyPr/>
        <a:lstStyle/>
        <a:p>
          <a:r>
            <a:rPr lang="zh-CN" altLang="en-US" sz="2800" dirty="0">
              <a:latin typeface="黑体" panose="02010609060101010101" pitchFamily="49" charset="-122"/>
              <a:ea typeface="黑体" panose="02010609060101010101" pitchFamily="49" charset="-122"/>
            </a:rPr>
            <a:t>从</a:t>
          </a:r>
          <a:r>
            <a:rPr lang="en-US" altLang="zh-CN" sz="2800" dirty="0">
              <a:latin typeface="黑体" panose="02010609060101010101" pitchFamily="49" charset="-122"/>
              <a:ea typeface="黑体" panose="02010609060101010101" pitchFamily="49" charset="-122"/>
            </a:rPr>
            <a:t>2020</a:t>
          </a:r>
          <a:r>
            <a:rPr lang="zh-CN" altLang="en-US" sz="2800" dirty="0">
              <a:latin typeface="黑体" panose="02010609060101010101" pitchFamily="49" charset="-122"/>
              <a:ea typeface="黑体" panose="02010609060101010101" pitchFamily="49" charset="-122"/>
            </a:rPr>
            <a:t>年到</a:t>
          </a:r>
          <a:r>
            <a:rPr lang="en-US" altLang="zh-CN" sz="2800" dirty="0">
              <a:latin typeface="黑体" panose="02010609060101010101" pitchFamily="49" charset="-122"/>
              <a:ea typeface="黑体" panose="02010609060101010101" pitchFamily="49" charset="-122"/>
            </a:rPr>
            <a:t>2035</a:t>
          </a:r>
          <a:r>
            <a:rPr lang="zh-CN" altLang="en-US" sz="2800" dirty="0">
              <a:latin typeface="黑体" panose="02010609060101010101" pitchFamily="49" charset="-122"/>
              <a:ea typeface="黑体" panose="02010609060101010101" pitchFamily="49" charset="-122"/>
            </a:rPr>
            <a:t>年，</a:t>
          </a:r>
          <a:r>
            <a:rPr lang="zh-CN" altLang="en-US" sz="2800" b="1" dirty="0">
              <a:solidFill>
                <a:srgbClr val="C00000"/>
              </a:solidFill>
              <a:latin typeface="黑体" panose="02010609060101010101" pitchFamily="49" charset="-122"/>
              <a:ea typeface="黑体" panose="02010609060101010101" pitchFamily="49" charset="-122"/>
            </a:rPr>
            <a:t>基本实现现代化</a:t>
          </a:r>
          <a:r>
            <a:rPr lang="zh-CN" altLang="en-US" sz="2800" dirty="0">
              <a:latin typeface="黑体" panose="02010609060101010101" pitchFamily="49" charset="-122"/>
              <a:ea typeface="黑体" panose="02010609060101010101" pitchFamily="49" charset="-122"/>
            </a:rPr>
            <a:t>。</a:t>
          </a:r>
          <a:endParaRPr lang="zh-CN" altLang="en-US" sz="2800" dirty="0">
            <a:latin typeface="Heiti SC Light" charset="-122"/>
            <a:ea typeface="Heiti SC Light" charset="-122"/>
            <a:cs typeface="Heiti SC Light" charset="-122"/>
          </a:endParaRPr>
        </a:p>
      </dgm:t>
    </dgm:pt>
    <dgm:pt modelId="{18378D40-3B71-4D4C-BA26-1B495203FBBD}" type="parTrans" cxnId="{24561963-8EDD-F246-A36A-718D4E4912AA}">
      <dgm:prSet/>
      <dgm:spPr/>
      <dgm:t>
        <a:bodyPr/>
        <a:lstStyle/>
        <a:p>
          <a:endParaRPr lang="zh-CN" altLang="en-US"/>
        </a:p>
      </dgm:t>
    </dgm:pt>
    <dgm:pt modelId="{3EFD214F-2322-4F42-BE9C-055016D5CCE6}" type="sibTrans" cxnId="{24561963-8EDD-F246-A36A-718D4E4912AA}">
      <dgm:prSet/>
      <dgm:spPr/>
      <dgm:t>
        <a:bodyPr/>
        <a:lstStyle/>
        <a:p>
          <a:endParaRPr lang="zh-CN" altLang="en-US"/>
        </a:p>
      </dgm:t>
    </dgm:pt>
    <dgm:pt modelId="{8B7B63BD-CDF3-C444-AE37-9B306D88CCCA}">
      <dgm:prSet phldrT="[文本]" custT="1"/>
      <dgm:spPr/>
      <dgm:t>
        <a:bodyPr/>
        <a:lstStyle/>
        <a:p>
          <a:r>
            <a:rPr lang="zh-CN" altLang="en-US" sz="2800" dirty="0">
              <a:latin typeface="黑体" panose="02010609060101010101" pitchFamily="49" charset="-122"/>
              <a:ea typeface="黑体" panose="02010609060101010101" pitchFamily="49" charset="-122"/>
            </a:rPr>
            <a:t>从</a:t>
          </a:r>
          <a:r>
            <a:rPr lang="en-US" altLang="zh-CN" sz="2800" dirty="0">
              <a:latin typeface="黑体" panose="02010609060101010101" pitchFamily="49" charset="-122"/>
              <a:ea typeface="黑体" panose="02010609060101010101" pitchFamily="49" charset="-122"/>
            </a:rPr>
            <a:t>2035</a:t>
          </a:r>
          <a:r>
            <a:rPr lang="zh-CN" altLang="en-US" sz="2800" dirty="0">
              <a:latin typeface="黑体" panose="02010609060101010101" pitchFamily="49" charset="-122"/>
              <a:ea typeface="黑体" panose="02010609060101010101" pitchFamily="49" charset="-122"/>
            </a:rPr>
            <a:t>年到</a:t>
          </a:r>
          <a:r>
            <a:rPr lang="en-US" altLang="zh-CN" sz="2800" dirty="0">
              <a:latin typeface="黑体" panose="02010609060101010101" pitchFamily="49" charset="-122"/>
              <a:ea typeface="黑体" panose="02010609060101010101" pitchFamily="49" charset="-122"/>
            </a:rPr>
            <a:t>21</a:t>
          </a:r>
          <a:r>
            <a:rPr lang="zh-CN" altLang="en-US" sz="2800" dirty="0">
              <a:latin typeface="黑体" panose="02010609060101010101" pitchFamily="49" charset="-122"/>
              <a:ea typeface="黑体" panose="02010609060101010101" pitchFamily="49" charset="-122"/>
            </a:rPr>
            <a:t>世纪中叶，把我国建设成</a:t>
          </a:r>
          <a:r>
            <a:rPr lang="zh-CN" altLang="en-US" sz="2800" dirty="0">
              <a:solidFill>
                <a:srgbClr val="C00000"/>
              </a:solidFill>
              <a:latin typeface="黑体" panose="02010609060101010101" pitchFamily="49" charset="-122"/>
              <a:ea typeface="黑体" panose="02010609060101010101" pitchFamily="49" charset="-122"/>
            </a:rPr>
            <a:t>富强民主文明和谐美丽的社会主义现代化国家</a:t>
          </a:r>
          <a:endParaRPr lang="zh-CN" altLang="en-US" sz="2800" dirty="0">
            <a:solidFill>
              <a:srgbClr val="C00000"/>
            </a:solidFill>
            <a:latin typeface="Heiti SC Light" charset="-122"/>
            <a:ea typeface="Heiti SC Light" charset="-122"/>
            <a:cs typeface="Heiti SC Light" charset="-122"/>
          </a:endParaRPr>
        </a:p>
      </dgm:t>
    </dgm:pt>
    <dgm:pt modelId="{72F0C62B-4409-1843-BF96-54B88BDF26D8}" type="parTrans" cxnId="{FE0D200C-7893-BF43-9D81-BCD8E8B91115}">
      <dgm:prSet/>
      <dgm:spPr/>
      <dgm:t>
        <a:bodyPr/>
        <a:lstStyle/>
        <a:p>
          <a:endParaRPr lang="zh-CN" altLang="en-US"/>
        </a:p>
      </dgm:t>
    </dgm:pt>
    <dgm:pt modelId="{A81139BD-3A6C-D94C-A64E-7A2412FA8184}" type="sibTrans" cxnId="{FE0D200C-7893-BF43-9D81-BCD8E8B91115}">
      <dgm:prSet/>
      <dgm:spPr/>
      <dgm:t>
        <a:bodyPr/>
        <a:lstStyle/>
        <a:p>
          <a:endParaRPr lang="zh-CN" altLang="en-US"/>
        </a:p>
      </dgm:t>
    </dgm:pt>
    <dgm:pt modelId="{A1FFF940-064A-0846-9CB9-E13A91681A52}" type="pres">
      <dgm:prSet presAssocID="{6CD93CB1-A6AE-B149-94FE-136B323344AE}" presName="rootnode" presStyleCnt="0">
        <dgm:presLayoutVars>
          <dgm:chMax/>
          <dgm:chPref/>
          <dgm:dir/>
          <dgm:animLvl val="lvl"/>
        </dgm:presLayoutVars>
      </dgm:prSet>
      <dgm:spPr/>
      <dgm:t>
        <a:bodyPr/>
        <a:lstStyle/>
        <a:p>
          <a:endParaRPr lang="zh-CN" altLang="en-US"/>
        </a:p>
      </dgm:t>
    </dgm:pt>
    <dgm:pt modelId="{1C7FB447-EEA7-A04B-8EA4-EDDB984B8DF7}" type="pres">
      <dgm:prSet presAssocID="{7D7581E9-9E46-934C-8890-11697F249790}" presName="composite" presStyleCnt="0"/>
      <dgm:spPr/>
    </dgm:pt>
    <dgm:pt modelId="{8D6AE595-6E5F-6E4C-8D8D-B18BC060EA5E}" type="pres">
      <dgm:prSet presAssocID="{7D7581E9-9E46-934C-8890-11697F249790}" presName="LShape" presStyleLbl="alignNode1" presStyleIdx="0" presStyleCnt="3"/>
      <dgm:spPr>
        <a:solidFill>
          <a:srgbClr val="C00000"/>
        </a:solidFill>
        <a:ln>
          <a:solidFill>
            <a:srgbClr val="C00000"/>
          </a:solidFill>
        </a:ln>
      </dgm:spPr>
    </dgm:pt>
    <dgm:pt modelId="{CABDFA93-7F9F-C345-81A6-2C639BC541F0}" type="pres">
      <dgm:prSet presAssocID="{7D7581E9-9E46-934C-8890-11697F249790}" presName="ParentText" presStyleLbl="revTx" presStyleIdx="0" presStyleCnt="2">
        <dgm:presLayoutVars>
          <dgm:chMax val="0"/>
          <dgm:chPref val="0"/>
          <dgm:bulletEnabled val="1"/>
        </dgm:presLayoutVars>
      </dgm:prSet>
      <dgm:spPr/>
      <dgm:t>
        <a:bodyPr/>
        <a:lstStyle/>
        <a:p>
          <a:endParaRPr lang="zh-CN" altLang="en-US"/>
        </a:p>
      </dgm:t>
    </dgm:pt>
    <dgm:pt modelId="{A6DA8B19-2CC2-6A48-88C6-7CAD3FE93398}" type="pres">
      <dgm:prSet presAssocID="{7D7581E9-9E46-934C-8890-11697F249790}" presName="Triangle" presStyleLbl="alignNode1" presStyleIdx="1" presStyleCnt="3"/>
      <dgm:spPr>
        <a:solidFill>
          <a:srgbClr val="C00000"/>
        </a:solidFill>
        <a:ln>
          <a:solidFill>
            <a:srgbClr val="C00000"/>
          </a:solidFill>
        </a:ln>
      </dgm:spPr>
    </dgm:pt>
    <dgm:pt modelId="{827970D1-8B2F-2644-A986-7667D0E68850}" type="pres">
      <dgm:prSet presAssocID="{3EFD214F-2322-4F42-BE9C-055016D5CCE6}" presName="sibTrans" presStyleCnt="0"/>
      <dgm:spPr/>
    </dgm:pt>
    <dgm:pt modelId="{18E70CF9-73D8-6A45-B875-0754D80FF98B}" type="pres">
      <dgm:prSet presAssocID="{3EFD214F-2322-4F42-BE9C-055016D5CCE6}" presName="space" presStyleCnt="0"/>
      <dgm:spPr/>
    </dgm:pt>
    <dgm:pt modelId="{689DC84A-7B96-8943-ACD0-DC34E57029DE}" type="pres">
      <dgm:prSet presAssocID="{8B7B63BD-CDF3-C444-AE37-9B306D88CCCA}" presName="composite" presStyleCnt="0"/>
      <dgm:spPr/>
    </dgm:pt>
    <dgm:pt modelId="{D2DAA0A5-DCE1-9E45-A10E-C9C735F2601E}" type="pres">
      <dgm:prSet presAssocID="{8B7B63BD-CDF3-C444-AE37-9B306D88CCCA}" presName="LShape" presStyleLbl="alignNode1" presStyleIdx="2" presStyleCnt="3"/>
      <dgm:spPr>
        <a:solidFill>
          <a:srgbClr val="C00000"/>
        </a:solidFill>
        <a:ln>
          <a:solidFill>
            <a:srgbClr val="C00000"/>
          </a:solidFill>
        </a:ln>
      </dgm:spPr>
    </dgm:pt>
    <dgm:pt modelId="{384F4053-2A48-7047-B488-BAB76A7C7B4C}" type="pres">
      <dgm:prSet presAssocID="{8B7B63BD-CDF3-C444-AE37-9B306D88CCCA}" presName="ParentText" presStyleLbl="revTx" presStyleIdx="1" presStyleCnt="2">
        <dgm:presLayoutVars>
          <dgm:chMax val="0"/>
          <dgm:chPref val="0"/>
          <dgm:bulletEnabled val="1"/>
        </dgm:presLayoutVars>
      </dgm:prSet>
      <dgm:spPr/>
      <dgm:t>
        <a:bodyPr/>
        <a:lstStyle/>
        <a:p>
          <a:endParaRPr lang="zh-CN" altLang="en-US"/>
        </a:p>
      </dgm:t>
    </dgm:pt>
  </dgm:ptLst>
  <dgm:cxnLst>
    <dgm:cxn modelId="{24561963-8EDD-F246-A36A-718D4E4912AA}" srcId="{6CD93CB1-A6AE-B149-94FE-136B323344AE}" destId="{7D7581E9-9E46-934C-8890-11697F249790}" srcOrd="0" destOrd="0" parTransId="{18378D40-3B71-4D4C-BA26-1B495203FBBD}" sibTransId="{3EFD214F-2322-4F42-BE9C-055016D5CCE6}"/>
    <dgm:cxn modelId="{FE0D200C-7893-BF43-9D81-BCD8E8B91115}" srcId="{6CD93CB1-A6AE-B149-94FE-136B323344AE}" destId="{8B7B63BD-CDF3-C444-AE37-9B306D88CCCA}" srcOrd="1" destOrd="0" parTransId="{72F0C62B-4409-1843-BF96-54B88BDF26D8}" sibTransId="{A81139BD-3A6C-D94C-A64E-7A2412FA8184}"/>
    <dgm:cxn modelId="{77A664BC-085F-ED4B-B197-4C718ED576D4}" type="presOf" srcId="{8B7B63BD-CDF3-C444-AE37-9B306D88CCCA}" destId="{384F4053-2A48-7047-B488-BAB76A7C7B4C}" srcOrd="0" destOrd="0" presId="urn:microsoft.com/office/officeart/2009/3/layout/StepUpProcess#1"/>
    <dgm:cxn modelId="{8552759F-E612-7C44-8305-8E89D8896966}" type="presOf" srcId="{7D7581E9-9E46-934C-8890-11697F249790}" destId="{CABDFA93-7F9F-C345-81A6-2C639BC541F0}" srcOrd="0" destOrd="0" presId="urn:microsoft.com/office/officeart/2009/3/layout/StepUpProcess#1"/>
    <dgm:cxn modelId="{0563C679-44F6-674E-BF75-5DD0A1020233}" type="presOf" srcId="{6CD93CB1-A6AE-B149-94FE-136B323344AE}" destId="{A1FFF940-064A-0846-9CB9-E13A91681A52}" srcOrd="0" destOrd="0" presId="urn:microsoft.com/office/officeart/2009/3/layout/StepUpProcess#1"/>
    <dgm:cxn modelId="{2673F574-F118-974D-8AD0-430CDC2C7FD0}" type="presParOf" srcId="{A1FFF940-064A-0846-9CB9-E13A91681A52}" destId="{1C7FB447-EEA7-A04B-8EA4-EDDB984B8DF7}" srcOrd="0" destOrd="0" presId="urn:microsoft.com/office/officeart/2009/3/layout/StepUpProcess#1"/>
    <dgm:cxn modelId="{36FF1F64-51C8-9047-96DD-7E0356B2F2CD}" type="presParOf" srcId="{1C7FB447-EEA7-A04B-8EA4-EDDB984B8DF7}" destId="{8D6AE595-6E5F-6E4C-8D8D-B18BC060EA5E}" srcOrd="0" destOrd="0" presId="urn:microsoft.com/office/officeart/2009/3/layout/StepUpProcess#1"/>
    <dgm:cxn modelId="{16401807-A3AB-8C4F-B56E-9513E3293C50}" type="presParOf" srcId="{1C7FB447-EEA7-A04B-8EA4-EDDB984B8DF7}" destId="{CABDFA93-7F9F-C345-81A6-2C639BC541F0}" srcOrd="1" destOrd="0" presId="urn:microsoft.com/office/officeart/2009/3/layout/StepUpProcess#1"/>
    <dgm:cxn modelId="{19EA7605-AD17-AD4D-8A73-F15E07925E17}" type="presParOf" srcId="{1C7FB447-EEA7-A04B-8EA4-EDDB984B8DF7}" destId="{A6DA8B19-2CC2-6A48-88C6-7CAD3FE93398}" srcOrd="2" destOrd="0" presId="urn:microsoft.com/office/officeart/2009/3/layout/StepUpProcess#1"/>
    <dgm:cxn modelId="{C45B1D1F-5C6B-A646-9F03-BEBD96F48A6F}" type="presParOf" srcId="{A1FFF940-064A-0846-9CB9-E13A91681A52}" destId="{827970D1-8B2F-2644-A986-7667D0E68850}" srcOrd="1" destOrd="0" presId="urn:microsoft.com/office/officeart/2009/3/layout/StepUpProcess#1"/>
    <dgm:cxn modelId="{20A64954-8B93-B441-9DFB-C1A11D747C65}" type="presParOf" srcId="{827970D1-8B2F-2644-A986-7667D0E68850}" destId="{18E70CF9-73D8-6A45-B875-0754D80FF98B}" srcOrd="0" destOrd="0" presId="urn:microsoft.com/office/officeart/2009/3/layout/StepUpProcess#1"/>
    <dgm:cxn modelId="{7E6D032C-6091-E842-B669-FB90231EAC38}" type="presParOf" srcId="{A1FFF940-064A-0846-9CB9-E13A91681A52}" destId="{689DC84A-7B96-8943-ACD0-DC34E57029DE}" srcOrd="2" destOrd="0" presId="urn:microsoft.com/office/officeart/2009/3/layout/StepUpProcess#1"/>
    <dgm:cxn modelId="{147C7536-666F-5E4D-9FD6-6C0D637FBECC}" type="presParOf" srcId="{689DC84A-7B96-8943-ACD0-DC34E57029DE}" destId="{D2DAA0A5-DCE1-9E45-A10E-C9C735F2601E}" srcOrd="0" destOrd="0" presId="urn:microsoft.com/office/officeart/2009/3/layout/StepUpProcess#1"/>
    <dgm:cxn modelId="{05FA71FF-4A58-7544-8858-229E1BE57854}" type="presParOf" srcId="{689DC84A-7B96-8943-ACD0-DC34E57029DE}" destId="{384F4053-2A48-7047-B488-BAB76A7C7B4C}" srcOrd="1" destOrd="0" presId="urn:microsoft.com/office/officeart/2009/3/layout/StepUpProcess#1"/>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6AE595-6E5F-6E4C-8D8D-B18BC060EA5E}">
      <dsp:nvSpPr>
        <dsp:cNvPr id="0" name=""/>
        <dsp:cNvSpPr/>
      </dsp:nvSpPr>
      <dsp:spPr>
        <a:xfrm rot="5400000">
          <a:off x="631143" y="2402977"/>
          <a:ext cx="1875164" cy="3120231"/>
        </a:xfrm>
        <a:prstGeom prst="corner">
          <a:avLst>
            <a:gd name="adj1" fmla="val 16120"/>
            <a:gd name="adj2" fmla="val 1611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ABDFA93-7F9F-C345-81A6-2C639BC541F0}">
      <dsp:nvSpPr>
        <dsp:cNvPr id="0" name=""/>
        <dsp:cNvSpPr/>
      </dsp:nvSpPr>
      <dsp:spPr>
        <a:xfrm>
          <a:off x="318132" y="3335254"/>
          <a:ext cx="2816962" cy="24692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zh-CN" altLang="en-US" sz="1800" b="1" kern="12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1990年</a:t>
          </a:r>
          <a:r>
            <a:rPr lang="zh-CN" altLang="en-US" sz="1800" kern="1200" dirty="0">
              <a:latin typeface="黑体" panose="02010609060101010101" pitchFamily="49" charset="-122"/>
              <a:ea typeface="黑体" panose="02010609060101010101" pitchFamily="49" charset="-122"/>
              <a:cs typeface="黑体" panose="02010609060101010101" pitchFamily="49" charset="-122"/>
              <a:sym typeface="+mn-ea"/>
            </a:rPr>
            <a:t>实现国民生产总值比1980年翻一番，解决人民的</a:t>
          </a:r>
          <a:r>
            <a:rPr lang="zh-CN" altLang="en-US" sz="1800" b="1" kern="12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温饱问题。</a:t>
          </a:r>
          <a:endParaRPr lang="zh-CN" altLang="en-US" sz="1800" kern="1200" dirty="0">
            <a:latin typeface="Heiti SC Light" charset="-122"/>
            <a:ea typeface="Heiti SC Light" charset="-122"/>
            <a:cs typeface="Heiti SC Light" charset="-122"/>
          </a:endParaRPr>
        </a:p>
      </dsp:txBody>
      <dsp:txXfrm>
        <a:off x="318132" y="3335254"/>
        <a:ext cx="2816962" cy="2469232"/>
      </dsp:txXfrm>
    </dsp:sp>
    <dsp:sp modelId="{A6DA8B19-2CC2-6A48-88C6-7CAD3FE93398}">
      <dsp:nvSpPr>
        <dsp:cNvPr id="0" name=""/>
        <dsp:cNvSpPr/>
      </dsp:nvSpPr>
      <dsp:spPr>
        <a:xfrm>
          <a:off x="2603592" y="2173262"/>
          <a:ext cx="531502" cy="531502"/>
        </a:xfrm>
        <a:prstGeom prst="triangle">
          <a:avLst>
            <a:gd name="adj" fmla="val 10000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2DAA0A5-DCE1-9E45-A10E-C9C735F2601E}">
      <dsp:nvSpPr>
        <dsp:cNvPr id="0" name=""/>
        <dsp:cNvSpPr/>
      </dsp:nvSpPr>
      <dsp:spPr>
        <a:xfrm rot="5400000">
          <a:off x="4079656" y="1549639"/>
          <a:ext cx="1875164" cy="3120231"/>
        </a:xfrm>
        <a:prstGeom prst="corner">
          <a:avLst>
            <a:gd name="adj1" fmla="val 16120"/>
            <a:gd name="adj2" fmla="val 1611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84F4053-2A48-7047-B488-BAB76A7C7B4C}">
      <dsp:nvSpPr>
        <dsp:cNvPr id="0" name=""/>
        <dsp:cNvSpPr/>
      </dsp:nvSpPr>
      <dsp:spPr>
        <a:xfrm>
          <a:off x="3766644" y="2481916"/>
          <a:ext cx="2816962" cy="24692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zh-CN" altLang="en-US" sz="1800" b="1" kern="12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20世纪末</a:t>
          </a:r>
          <a:r>
            <a:rPr lang="zh-CN" altLang="en-US" sz="1800" kern="1200" dirty="0">
              <a:latin typeface="黑体" panose="02010609060101010101" pitchFamily="49" charset="-122"/>
              <a:ea typeface="黑体" panose="02010609060101010101" pitchFamily="49" charset="-122"/>
              <a:cs typeface="黑体" panose="02010609060101010101" pitchFamily="49" charset="-122"/>
              <a:sym typeface="+mn-ea"/>
            </a:rPr>
            <a:t>，使国民生产总值再增长一倍，人民生活</a:t>
          </a:r>
          <a:r>
            <a:rPr lang="zh-CN" altLang="en-US" sz="1800" b="1" kern="12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达到小康水平</a:t>
          </a:r>
          <a:endParaRPr lang="zh-CN" altLang="en-US" sz="1800" kern="1200" dirty="0">
            <a:latin typeface="Heiti SC Light" charset="-122"/>
            <a:ea typeface="Heiti SC Light" charset="-122"/>
            <a:cs typeface="Heiti SC Light" charset="-122"/>
          </a:endParaRPr>
        </a:p>
      </dsp:txBody>
      <dsp:txXfrm>
        <a:off x="3766644" y="2481916"/>
        <a:ext cx="2816962" cy="2469232"/>
      </dsp:txXfrm>
    </dsp:sp>
    <dsp:sp modelId="{D3634CF4-DEF7-714A-AA24-E8E38941394B}">
      <dsp:nvSpPr>
        <dsp:cNvPr id="0" name=""/>
        <dsp:cNvSpPr/>
      </dsp:nvSpPr>
      <dsp:spPr>
        <a:xfrm>
          <a:off x="6052104" y="1319924"/>
          <a:ext cx="531502" cy="531502"/>
        </a:xfrm>
        <a:prstGeom prst="triangle">
          <a:avLst>
            <a:gd name="adj" fmla="val 10000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6CDFF73E-4670-A340-962B-0B7A4BE02AE2}">
      <dsp:nvSpPr>
        <dsp:cNvPr id="0" name=""/>
        <dsp:cNvSpPr/>
      </dsp:nvSpPr>
      <dsp:spPr>
        <a:xfrm rot="5400000">
          <a:off x="7528168" y="696301"/>
          <a:ext cx="1875164" cy="3120231"/>
        </a:xfrm>
        <a:prstGeom prst="corner">
          <a:avLst>
            <a:gd name="adj1" fmla="val 16120"/>
            <a:gd name="adj2" fmla="val 1611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208EB3B-7B88-674F-916B-6126FD910BAC}">
      <dsp:nvSpPr>
        <dsp:cNvPr id="0" name=""/>
        <dsp:cNvSpPr/>
      </dsp:nvSpPr>
      <dsp:spPr>
        <a:xfrm>
          <a:off x="7215157" y="1628578"/>
          <a:ext cx="2816962" cy="24692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zh-CN" altLang="en-US" sz="1800" b="1" kern="12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21世纪中叶</a:t>
          </a:r>
          <a:r>
            <a:rPr lang="zh-CN" altLang="en-US" sz="1800" kern="1200" dirty="0">
              <a:latin typeface="黑体" panose="02010609060101010101" pitchFamily="49" charset="-122"/>
              <a:ea typeface="黑体" panose="02010609060101010101" pitchFamily="49" charset="-122"/>
              <a:cs typeface="黑体" panose="02010609060101010101" pitchFamily="49" charset="-122"/>
              <a:sym typeface="+mn-ea"/>
            </a:rPr>
            <a:t>人均国民生产总值达到</a:t>
          </a:r>
          <a:r>
            <a:rPr lang="zh-CN" altLang="en-US" sz="1800" b="1" kern="12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中等发达国家水平，</a:t>
          </a:r>
          <a:r>
            <a:rPr lang="zh-CN" altLang="en-US" sz="1800" kern="1200" dirty="0">
              <a:latin typeface="黑体" panose="02010609060101010101" pitchFamily="49" charset="-122"/>
              <a:ea typeface="黑体" panose="02010609060101010101" pitchFamily="49" charset="-122"/>
              <a:cs typeface="黑体" panose="02010609060101010101" pitchFamily="49" charset="-122"/>
              <a:sym typeface="+mn-ea"/>
            </a:rPr>
            <a:t>人民生活比较富裕，</a:t>
          </a:r>
          <a:r>
            <a:rPr lang="zh-CN" altLang="en-US" sz="1800" b="1" kern="12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基本实现现代化</a:t>
          </a:r>
          <a:r>
            <a:rPr lang="zh-CN" altLang="en-US" sz="1800" kern="1200" dirty="0">
              <a:latin typeface="黑体" panose="02010609060101010101" pitchFamily="49" charset="-122"/>
              <a:ea typeface="黑体" panose="02010609060101010101" pitchFamily="49" charset="-122"/>
              <a:cs typeface="黑体" panose="02010609060101010101" pitchFamily="49" charset="-122"/>
              <a:sym typeface="+mn-ea"/>
            </a:rPr>
            <a:t>。</a:t>
          </a:r>
          <a:endParaRPr lang="zh-CN" altLang="en-US" sz="1800" kern="1200" dirty="0">
            <a:latin typeface="黑体" panose="02010609060101010101" pitchFamily="49" charset="-122"/>
            <a:ea typeface="黑体" panose="02010609060101010101" pitchFamily="49" charset="-122"/>
            <a:cs typeface="黑体" panose="02010609060101010101" pitchFamily="49" charset="-122"/>
          </a:endParaRPr>
        </a:p>
        <a:p>
          <a:pPr lvl="0" algn="l" defTabSz="800100">
            <a:lnSpc>
              <a:spcPct val="90000"/>
            </a:lnSpc>
            <a:spcBef>
              <a:spcPct val="0"/>
            </a:spcBef>
            <a:spcAft>
              <a:spcPct val="35000"/>
            </a:spcAft>
          </a:pPr>
          <a:endParaRPr lang="zh-CN" altLang="en-US" sz="3600" kern="1200" dirty="0">
            <a:latin typeface="Heiti SC Light" charset="-122"/>
            <a:ea typeface="Heiti SC Light" charset="-122"/>
            <a:cs typeface="Heiti SC Light" charset="-122"/>
          </a:endParaRPr>
        </a:p>
      </dsp:txBody>
      <dsp:txXfrm>
        <a:off x="7215157" y="1628578"/>
        <a:ext cx="2816962" cy="24692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6AE595-6E5F-6E4C-8D8D-B18BC060EA5E}">
      <dsp:nvSpPr>
        <dsp:cNvPr id="0" name=""/>
        <dsp:cNvSpPr/>
      </dsp:nvSpPr>
      <dsp:spPr>
        <a:xfrm rot="5400000">
          <a:off x="870811" y="945787"/>
          <a:ext cx="2611220" cy="4345011"/>
        </a:xfrm>
        <a:prstGeom prst="corner">
          <a:avLst>
            <a:gd name="adj1" fmla="val 16120"/>
            <a:gd name="adj2" fmla="val 1611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ABDFA93-7F9F-C345-81A6-2C639BC541F0}">
      <dsp:nvSpPr>
        <dsp:cNvPr id="0" name=""/>
        <dsp:cNvSpPr/>
      </dsp:nvSpPr>
      <dsp:spPr>
        <a:xfrm>
          <a:off x="434933" y="2244009"/>
          <a:ext cx="3922701" cy="3438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zh-CN" altLang="en-US" sz="2800" kern="1200" dirty="0">
              <a:latin typeface="黑体" panose="02010609060101010101" pitchFamily="49" charset="-122"/>
              <a:ea typeface="黑体" panose="02010609060101010101" pitchFamily="49" charset="-122"/>
            </a:rPr>
            <a:t>从</a:t>
          </a:r>
          <a:r>
            <a:rPr lang="en-US" altLang="zh-CN" sz="2800" kern="1200" dirty="0">
              <a:latin typeface="黑体" panose="02010609060101010101" pitchFamily="49" charset="-122"/>
              <a:ea typeface="黑体" panose="02010609060101010101" pitchFamily="49" charset="-122"/>
            </a:rPr>
            <a:t>2020</a:t>
          </a:r>
          <a:r>
            <a:rPr lang="zh-CN" altLang="en-US" sz="2800" kern="1200" dirty="0">
              <a:latin typeface="黑体" panose="02010609060101010101" pitchFamily="49" charset="-122"/>
              <a:ea typeface="黑体" panose="02010609060101010101" pitchFamily="49" charset="-122"/>
            </a:rPr>
            <a:t>年到</a:t>
          </a:r>
          <a:r>
            <a:rPr lang="en-US" altLang="zh-CN" sz="2800" kern="1200" dirty="0">
              <a:latin typeface="黑体" panose="02010609060101010101" pitchFamily="49" charset="-122"/>
              <a:ea typeface="黑体" panose="02010609060101010101" pitchFamily="49" charset="-122"/>
            </a:rPr>
            <a:t>2035</a:t>
          </a:r>
          <a:r>
            <a:rPr lang="zh-CN" altLang="en-US" sz="2800" kern="1200" dirty="0">
              <a:latin typeface="黑体" panose="02010609060101010101" pitchFamily="49" charset="-122"/>
              <a:ea typeface="黑体" panose="02010609060101010101" pitchFamily="49" charset="-122"/>
            </a:rPr>
            <a:t>年，</a:t>
          </a:r>
          <a:r>
            <a:rPr lang="zh-CN" altLang="en-US" sz="2800" b="1" kern="1200" dirty="0">
              <a:solidFill>
                <a:srgbClr val="C00000"/>
              </a:solidFill>
              <a:latin typeface="黑体" panose="02010609060101010101" pitchFamily="49" charset="-122"/>
              <a:ea typeface="黑体" panose="02010609060101010101" pitchFamily="49" charset="-122"/>
            </a:rPr>
            <a:t>基本实现现代化</a:t>
          </a:r>
          <a:r>
            <a:rPr lang="zh-CN" altLang="en-US" sz="2800" kern="1200" dirty="0">
              <a:latin typeface="黑体" panose="02010609060101010101" pitchFamily="49" charset="-122"/>
              <a:ea typeface="黑体" panose="02010609060101010101" pitchFamily="49" charset="-122"/>
            </a:rPr>
            <a:t>。</a:t>
          </a:r>
          <a:endParaRPr lang="zh-CN" altLang="en-US" sz="2800" kern="1200" dirty="0">
            <a:latin typeface="Heiti SC Light" charset="-122"/>
            <a:ea typeface="Heiti SC Light" charset="-122"/>
            <a:cs typeface="Heiti SC Light" charset="-122"/>
          </a:endParaRPr>
        </a:p>
      </dsp:txBody>
      <dsp:txXfrm>
        <a:off x="434933" y="2244009"/>
        <a:ext cx="3922701" cy="3438477"/>
      </dsp:txXfrm>
    </dsp:sp>
    <dsp:sp modelId="{A6DA8B19-2CC2-6A48-88C6-7CAD3FE93398}">
      <dsp:nvSpPr>
        <dsp:cNvPr id="0" name=""/>
        <dsp:cNvSpPr/>
      </dsp:nvSpPr>
      <dsp:spPr>
        <a:xfrm>
          <a:off x="3617502" y="625902"/>
          <a:ext cx="740132" cy="740132"/>
        </a:xfrm>
        <a:prstGeom prst="triangle">
          <a:avLst>
            <a:gd name="adj" fmla="val 10000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2DAA0A5-DCE1-9E45-A10E-C9C735F2601E}">
      <dsp:nvSpPr>
        <dsp:cNvPr id="0" name=""/>
        <dsp:cNvSpPr/>
      </dsp:nvSpPr>
      <dsp:spPr>
        <a:xfrm rot="5400000">
          <a:off x="5672963" y="-242510"/>
          <a:ext cx="2611220" cy="4345011"/>
        </a:xfrm>
        <a:prstGeom prst="corner">
          <a:avLst>
            <a:gd name="adj1" fmla="val 16120"/>
            <a:gd name="adj2" fmla="val 1611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84F4053-2A48-7047-B488-BAB76A7C7B4C}">
      <dsp:nvSpPr>
        <dsp:cNvPr id="0" name=""/>
        <dsp:cNvSpPr/>
      </dsp:nvSpPr>
      <dsp:spPr>
        <a:xfrm>
          <a:off x="5237086" y="1055712"/>
          <a:ext cx="3922701" cy="3438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zh-CN" altLang="en-US" sz="2800" kern="1200" dirty="0">
              <a:latin typeface="黑体" panose="02010609060101010101" pitchFamily="49" charset="-122"/>
              <a:ea typeface="黑体" panose="02010609060101010101" pitchFamily="49" charset="-122"/>
            </a:rPr>
            <a:t>从</a:t>
          </a:r>
          <a:r>
            <a:rPr lang="en-US" altLang="zh-CN" sz="2800" kern="1200" dirty="0">
              <a:latin typeface="黑体" panose="02010609060101010101" pitchFamily="49" charset="-122"/>
              <a:ea typeface="黑体" panose="02010609060101010101" pitchFamily="49" charset="-122"/>
            </a:rPr>
            <a:t>2035</a:t>
          </a:r>
          <a:r>
            <a:rPr lang="zh-CN" altLang="en-US" sz="2800" kern="1200" dirty="0">
              <a:latin typeface="黑体" panose="02010609060101010101" pitchFamily="49" charset="-122"/>
              <a:ea typeface="黑体" panose="02010609060101010101" pitchFamily="49" charset="-122"/>
            </a:rPr>
            <a:t>年到</a:t>
          </a:r>
          <a:r>
            <a:rPr lang="en-US" altLang="zh-CN" sz="2800" kern="1200" dirty="0">
              <a:latin typeface="黑体" panose="02010609060101010101" pitchFamily="49" charset="-122"/>
              <a:ea typeface="黑体" panose="02010609060101010101" pitchFamily="49" charset="-122"/>
            </a:rPr>
            <a:t>21</a:t>
          </a:r>
          <a:r>
            <a:rPr lang="zh-CN" altLang="en-US" sz="2800" kern="1200" dirty="0">
              <a:latin typeface="黑体" panose="02010609060101010101" pitchFamily="49" charset="-122"/>
              <a:ea typeface="黑体" panose="02010609060101010101" pitchFamily="49" charset="-122"/>
            </a:rPr>
            <a:t>世纪中叶，把我国建设成</a:t>
          </a:r>
          <a:r>
            <a:rPr lang="zh-CN" altLang="en-US" sz="2800" kern="1200" dirty="0">
              <a:solidFill>
                <a:srgbClr val="C00000"/>
              </a:solidFill>
              <a:latin typeface="黑体" panose="02010609060101010101" pitchFamily="49" charset="-122"/>
              <a:ea typeface="黑体" panose="02010609060101010101" pitchFamily="49" charset="-122"/>
            </a:rPr>
            <a:t>富强民主文明和谐美丽的社会主义现代化国家</a:t>
          </a:r>
          <a:endParaRPr lang="zh-CN" altLang="en-US" sz="2800" kern="1200" dirty="0">
            <a:solidFill>
              <a:srgbClr val="C00000"/>
            </a:solidFill>
            <a:latin typeface="Heiti SC Light" charset="-122"/>
            <a:ea typeface="Heiti SC Light" charset="-122"/>
            <a:cs typeface="Heiti SC Light" charset="-122"/>
          </a:endParaRPr>
        </a:p>
      </dsp:txBody>
      <dsp:txXfrm>
        <a:off x="5237086" y="1055712"/>
        <a:ext cx="3922701" cy="34384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6AE595-6E5F-6E4C-8D8D-B18BC060EA5E}">
      <dsp:nvSpPr>
        <dsp:cNvPr id="0" name=""/>
        <dsp:cNvSpPr/>
      </dsp:nvSpPr>
      <dsp:spPr>
        <a:xfrm rot="5400000">
          <a:off x="870811" y="945787"/>
          <a:ext cx="2611220" cy="4345011"/>
        </a:xfrm>
        <a:prstGeom prst="corner">
          <a:avLst>
            <a:gd name="adj1" fmla="val 16120"/>
            <a:gd name="adj2" fmla="val 1611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ABDFA93-7F9F-C345-81A6-2C639BC541F0}">
      <dsp:nvSpPr>
        <dsp:cNvPr id="0" name=""/>
        <dsp:cNvSpPr/>
      </dsp:nvSpPr>
      <dsp:spPr>
        <a:xfrm>
          <a:off x="434933" y="2244009"/>
          <a:ext cx="3922701" cy="3438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zh-CN" altLang="en-US" sz="2800" kern="1200" dirty="0">
              <a:latin typeface="黑体" panose="02010609060101010101" pitchFamily="49" charset="-122"/>
              <a:ea typeface="黑体" panose="02010609060101010101" pitchFamily="49" charset="-122"/>
            </a:rPr>
            <a:t>从</a:t>
          </a:r>
          <a:r>
            <a:rPr lang="en-US" altLang="zh-CN" sz="2800" kern="1200" dirty="0">
              <a:latin typeface="黑体" panose="02010609060101010101" pitchFamily="49" charset="-122"/>
              <a:ea typeface="黑体" panose="02010609060101010101" pitchFamily="49" charset="-122"/>
            </a:rPr>
            <a:t>2020</a:t>
          </a:r>
          <a:r>
            <a:rPr lang="zh-CN" altLang="en-US" sz="2800" kern="1200" dirty="0">
              <a:latin typeface="黑体" panose="02010609060101010101" pitchFamily="49" charset="-122"/>
              <a:ea typeface="黑体" panose="02010609060101010101" pitchFamily="49" charset="-122"/>
            </a:rPr>
            <a:t>年到</a:t>
          </a:r>
          <a:r>
            <a:rPr lang="en-US" altLang="zh-CN" sz="2800" kern="1200" dirty="0">
              <a:latin typeface="黑体" panose="02010609060101010101" pitchFamily="49" charset="-122"/>
              <a:ea typeface="黑体" panose="02010609060101010101" pitchFamily="49" charset="-122"/>
            </a:rPr>
            <a:t>2035</a:t>
          </a:r>
          <a:r>
            <a:rPr lang="zh-CN" altLang="en-US" sz="2800" kern="1200" dirty="0">
              <a:latin typeface="黑体" panose="02010609060101010101" pitchFamily="49" charset="-122"/>
              <a:ea typeface="黑体" panose="02010609060101010101" pitchFamily="49" charset="-122"/>
            </a:rPr>
            <a:t>年，</a:t>
          </a:r>
          <a:r>
            <a:rPr lang="zh-CN" altLang="en-US" sz="2800" u="sng" kern="1200" dirty="0">
              <a:latin typeface="黑体" panose="02010609060101010101" pitchFamily="49" charset="-122"/>
              <a:ea typeface="黑体" panose="02010609060101010101" pitchFamily="49" charset="-122"/>
            </a:rPr>
            <a:t>            </a:t>
          </a:r>
          <a:r>
            <a:rPr lang="zh-CN" altLang="en-US" sz="2800" kern="1200" dirty="0">
              <a:latin typeface="黑体" panose="02010609060101010101" pitchFamily="49" charset="-122"/>
              <a:ea typeface="黑体" panose="02010609060101010101" pitchFamily="49" charset="-122"/>
            </a:rPr>
            <a:t>。</a:t>
          </a:r>
          <a:endParaRPr lang="zh-CN" altLang="en-US" sz="2800" kern="1200" dirty="0">
            <a:latin typeface="Heiti SC Light" charset="-122"/>
            <a:ea typeface="Heiti SC Light" charset="-122"/>
            <a:cs typeface="Heiti SC Light" charset="-122"/>
          </a:endParaRPr>
        </a:p>
      </dsp:txBody>
      <dsp:txXfrm>
        <a:off x="434933" y="2244009"/>
        <a:ext cx="3922701" cy="3438477"/>
      </dsp:txXfrm>
    </dsp:sp>
    <dsp:sp modelId="{A6DA8B19-2CC2-6A48-88C6-7CAD3FE93398}">
      <dsp:nvSpPr>
        <dsp:cNvPr id="0" name=""/>
        <dsp:cNvSpPr/>
      </dsp:nvSpPr>
      <dsp:spPr>
        <a:xfrm>
          <a:off x="3617502" y="625902"/>
          <a:ext cx="740132" cy="740132"/>
        </a:xfrm>
        <a:prstGeom prst="triangle">
          <a:avLst>
            <a:gd name="adj" fmla="val 10000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2DAA0A5-DCE1-9E45-A10E-C9C735F2601E}">
      <dsp:nvSpPr>
        <dsp:cNvPr id="0" name=""/>
        <dsp:cNvSpPr/>
      </dsp:nvSpPr>
      <dsp:spPr>
        <a:xfrm rot="5400000">
          <a:off x="5672963" y="-242510"/>
          <a:ext cx="2611220" cy="4345011"/>
        </a:xfrm>
        <a:prstGeom prst="corner">
          <a:avLst>
            <a:gd name="adj1" fmla="val 16120"/>
            <a:gd name="adj2" fmla="val 1611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84F4053-2A48-7047-B488-BAB76A7C7B4C}">
      <dsp:nvSpPr>
        <dsp:cNvPr id="0" name=""/>
        <dsp:cNvSpPr/>
      </dsp:nvSpPr>
      <dsp:spPr>
        <a:xfrm>
          <a:off x="5237086" y="1055712"/>
          <a:ext cx="3922701" cy="3438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zh-CN" altLang="en-US" sz="2800" kern="1200" dirty="0">
              <a:latin typeface="黑体" panose="02010609060101010101" pitchFamily="49" charset="-122"/>
              <a:ea typeface="黑体" panose="02010609060101010101" pitchFamily="49" charset="-122"/>
            </a:rPr>
            <a:t>从</a:t>
          </a:r>
          <a:r>
            <a:rPr lang="en-US" altLang="zh-CN" sz="2800" kern="1200" dirty="0">
              <a:latin typeface="黑体" panose="02010609060101010101" pitchFamily="49" charset="-122"/>
              <a:ea typeface="黑体" panose="02010609060101010101" pitchFamily="49" charset="-122"/>
            </a:rPr>
            <a:t>2035</a:t>
          </a:r>
          <a:r>
            <a:rPr lang="zh-CN" altLang="en-US" sz="2800" kern="1200" dirty="0">
              <a:latin typeface="黑体" panose="02010609060101010101" pitchFamily="49" charset="-122"/>
              <a:ea typeface="黑体" panose="02010609060101010101" pitchFamily="49" charset="-122"/>
            </a:rPr>
            <a:t>年到</a:t>
          </a:r>
          <a:r>
            <a:rPr lang="en-US" altLang="zh-CN" sz="2800" kern="1200" dirty="0">
              <a:latin typeface="黑体" panose="02010609060101010101" pitchFamily="49" charset="-122"/>
              <a:ea typeface="黑体" panose="02010609060101010101" pitchFamily="49" charset="-122"/>
            </a:rPr>
            <a:t>21</a:t>
          </a:r>
          <a:r>
            <a:rPr lang="zh-CN" altLang="en-US" sz="2800" kern="1200" dirty="0">
              <a:latin typeface="黑体" panose="02010609060101010101" pitchFamily="49" charset="-122"/>
              <a:ea typeface="黑体" panose="02010609060101010101" pitchFamily="49" charset="-122"/>
            </a:rPr>
            <a:t>世纪中叶，把我国建设成</a:t>
          </a:r>
          <a:r>
            <a:rPr lang="zh-CN" altLang="en-US" sz="2800" u="sng" kern="1200" dirty="0">
              <a:latin typeface="黑体" panose="02010609060101010101" pitchFamily="49" charset="-122"/>
              <a:ea typeface="黑体" panose="02010609060101010101" pitchFamily="49" charset="-122"/>
            </a:rPr>
            <a:t>      </a:t>
          </a:r>
          <a:r>
            <a:rPr lang="zh-CN" altLang="en-US" sz="2800" kern="1200" dirty="0">
              <a:solidFill>
                <a:srgbClr val="C00000"/>
              </a:solidFill>
              <a:latin typeface="黑体" panose="02010609060101010101" pitchFamily="49" charset="-122"/>
              <a:ea typeface="黑体" panose="02010609060101010101" pitchFamily="49" charset="-122"/>
            </a:rPr>
            <a:t>文明和谐美丽的社会主义现代化国家</a:t>
          </a:r>
          <a:endParaRPr lang="zh-CN" altLang="en-US" sz="2800" kern="1200" dirty="0">
            <a:solidFill>
              <a:srgbClr val="C00000"/>
            </a:solidFill>
            <a:latin typeface="Heiti SC Light" charset="-122"/>
            <a:ea typeface="Heiti SC Light" charset="-122"/>
            <a:cs typeface="Heiti SC Light" charset="-122"/>
          </a:endParaRPr>
        </a:p>
      </dsp:txBody>
      <dsp:txXfrm>
        <a:off x="5237086" y="1055712"/>
        <a:ext cx="3922701" cy="343847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6AE595-6E5F-6E4C-8D8D-B18BC060EA5E}">
      <dsp:nvSpPr>
        <dsp:cNvPr id="0" name=""/>
        <dsp:cNvSpPr/>
      </dsp:nvSpPr>
      <dsp:spPr>
        <a:xfrm rot="5400000">
          <a:off x="870811" y="945787"/>
          <a:ext cx="2611220" cy="4345011"/>
        </a:xfrm>
        <a:prstGeom prst="corner">
          <a:avLst>
            <a:gd name="adj1" fmla="val 16120"/>
            <a:gd name="adj2" fmla="val 1611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ABDFA93-7F9F-C345-81A6-2C639BC541F0}">
      <dsp:nvSpPr>
        <dsp:cNvPr id="0" name=""/>
        <dsp:cNvSpPr/>
      </dsp:nvSpPr>
      <dsp:spPr>
        <a:xfrm>
          <a:off x="434933" y="2244009"/>
          <a:ext cx="3922701" cy="3438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zh-CN" altLang="en-US" sz="2800" kern="1200" dirty="0">
              <a:latin typeface="黑体" panose="02010609060101010101" pitchFamily="49" charset="-122"/>
              <a:ea typeface="黑体" panose="02010609060101010101" pitchFamily="49" charset="-122"/>
            </a:rPr>
            <a:t>从</a:t>
          </a:r>
          <a:r>
            <a:rPr lang="en-US" altLang="zh-CN" sz="2800" kern="1200" dirty="0">
              <a:latin typeface="黑体" panose="02010609060101010101" pitchFamily="49" charset="-122"/>
              <a:ea typeface="黑体" panose="02010609060101010101" pitchFamily="49" charset="-122"/>
            </a:rPr>
            <a:t>2020</a:t>
          </a:r>
          <a:r>
            <a:rPr lang="zh-CN" altLang="en-US" sz="2800" kern="1200" dirty="0">
              <a:latin typeface="黑体" panose="02010609060101010101" pitchFamily="49" charset="-122"/>
              <a:ea typeface="黑体" panose="02010609060101010101" pitchFamily="49" charset="-122"/>
            </a:rPr>
            <a:t>年到</a:t>
          </a:r>
          <a:r>
            <a:rPr lang="en-US" altLang="zh-CN" sz="2800" kern="1200" dirty="0">
              <a:latin typeface="黑体" panose="02010609060101010101" pitchFamily="49" charset="-122"/>
              <a:ea typeface="黑体" panose="02010609060101010101" pitchFamily="49" charset="-122"/>
            </a:rPr>
            <a:t>2035</a:t>
          </a:r>
          <a:r>
            <a:rPr lang="zh-CN" altLang="en-US" sz="2800" kern="1200" dirty="0">
              <a:latin typeface="黑体" panose="02010609060101010101" pitchFamily="49" charset="-122"/>
              <a:ea typeface="黑体" panose="02010609060101010101" pitchFamily="49" charset="-122"/>
            </a:rPr>
            <a:t>年，</a:t>
          </a:r>
          <a:r>
            <a:rPr lang="zh-CN" altLang="en-US" sz="2800" b="1" kern="1200" dirty="0">
              <a:solidFill>
                <a:srgbClr val="C00000"/>
              </a:solidFill>
              <a:latin typeface="黑体" panose="02010609060101010101" pitchFamily="49" charset="-122"/>
              <a:ea typeface="黑体" panose="02010609060101010101" pitchFamily="49" charset="-122"/>
            </a:rPr>
            <a:t>基本实现现代化</a:t>
          </a:r>
          <a:r>
            <a:rPr lang="zh-CN" altLang="en-US" sz="2800" kern="1200" dirty="0">
              <a:latin typeface="黑体" panose="02010609060101010101" pitchFamily="49" charset="-122"/>
              <a:ea typeface="黑体" panose="02010609060101010101" pitchFamily="49" charset="-122"/>
            </a:rPr>
            <a:t>。</a:t>
          </a:r>
          <a:endParaRPr lang="zh-CN" altLang="en-US" sz="2800" kern="1200" dirty="0">
            <a:latin typeface="Heiti SC Light" charset="-122"/>
            <a:ea typeface="Heiti SC Light" charset="-122"/>
            <a:cs typeface="Heiti SC Light" charset="-122"/>
          </a:endParaRPr>
        </a:p>
      </dsp:txBody>
      <dsp:txXfrm>
        <a:off x="434933" y="2244009"/>
        <a:ext cx="3922701" cy="3438477"/>
      </dsp:txXfrm>
    </dsp:sp>
    <dsp:sp modelId="{A6DA8B19-2CC2-6A48-88C6-7CAD3FE93398}">
      <dsp:nvSpPr>
        <dsp:cNvPr id="0" name=""/>
        <dsp:cNvSpPr/>
      </dsp:nvSpPr>
      <dsp:spPr>
        <a:xfrm>
          <a:off x="3617502" y="625902"/>
          <a:ext cx="740132" cy="740132"/>
        </a:xfrm>
        <a:prstGeom prst="triangle">
          <a:avLst>
            <a:gd name="adj" fmla="val 10000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2DAA0A5-DCE1-9E45-A10E-C9C735F2601E}">
      <dsp:nvSpPr>
        <dsp:cNvPr id="0" name=""/>
        <dsp:cNvSpPr/>
      </dsp:nvSpPr>
      <dsp:spPr>
        <a:xfrm rot="5400000">
          <a:off x="5672963" y="-242510"/>
          <a:ext cx="2611220" cy="4345011"/>
        </a:xfrm>
        <a:prstGeom prst="corner">
          <a:avLst>
            <a:gd name="adj1" fmla="val 16120"/>
            <a:gd name="adj2" fmla="val 16110"/>
          </a:avLst>
        </a:prstGeom>
        <a:solidFill>
          <a:srgbClr val="C00000"/>
        </a:solidFill>
        <a:ln w="6350" cap="flat" cmpd="sng" algn="ctr">
          <a:solidFill>
            <a:srgbClr val="C00000"/>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84F4053-2A48-7047-B488-BAB76A7C7B4C}">
      <dsp:nvSpPr>
        <dsp:cNvPr id="0" name=""/>
        <dsp:cNvSpPr/>
      </dsp:nvSpPr>
      <dsp:spPr>
        <a:xfrm>
          <a:off x="5237086" y="1055712"/>
          <a:ext cx="3922701" cy="34384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a:lnSpc>
              <a:spcPct val="90000"/>
            </a:lnSpc>
            <a:spcBef>
              <a:spcPct val="0"/>
            </a:spcBef>
            <a:spcAft>
              <a:spcPct val="35000"/>
            </a:spcAft>
          </a:pPr>
          <a:r>
            <a:rPr lang="zh-CN" altLang="en-US" sz="2800" kern="1200" dirty="0">
              <a:latin typeface="黑体" panose="02010609060101010101" pitchFamily="49" charset="-122"/>
              <a:ea typeface="黑体" panose="02010609060101010101" pitchFamily="49" charset="-122"/>
            </a:rPr>
            <a:t>从</a:t>
          </a:r>
          <a:r>
            <a:rPr lang="en-US" altLang="zh-CN" sz="2800" kern="1200" dirty="0">
              <a:latin typeface="黑体" panose="02010609060101010101" pitchFamily="49" charset="-122"/>
              <a:ea typeface="黑体" panose="02010609060101010101" pitchFamily="49" charset="-122"/>
            </a:rPr>
            <a:t>2035</a:t>
          </a:r>
          <a:r>
            <a:rPr lang="zh-CN" altLang="en-US" sz="2800" kern="1200" dirty="0">
              <a:latin typeface="黑体" panose="02010609060101010101" pitchFamily="49" charset="-122"/>
              <a:ea typeface="黑体" panose="02010609060101010101" pitchFamily="49" charset="-122"/>
            </a:rPr>
            <a:t>年到</a:t>
          </a:r>
          <a:r>
            <a:rPr lang="en-US" altLang="zh-CN" sz="2800" kern="1200" dirty="0">
              <a:latin typeface="黑体" panose="02010609060101010101" pitchFamily="49" charset="-122"/>
              <a:ea typeface="黑体" panose="02010609060101010101" pitchFamily="49" charset="-122"/>
            </a:rPr>
            <a:t>21</a:t>
          </a:r>
          <a:r>
            <a:rPr lang="zh-CN" altLang="en-US" sz="2800" kern="1200" dirty="0">
              <a:latin typeface="黑体" panose="02010609060101010101" pitchFamily="49" charset="-122"/>
              <a:ea typeface="黑体" panose="02010609060101010101" pitchFamily="49" charset="-122"/>
            </a:rPr>
            <a:t>世纪中叶，把我国建设成</a:t>
          </a:r>
          <a:r>
            <a:rPr lang="zh-CN" altLang="en-US" sz="2800" kern="1200" dirty="0">
              <a:solidFill>
                <a:srgbClr val="C00000"/>
              </a:solidFill>
              <a:latin typeface="黑体" panose="02010609060101010101" pitchFamily="49" charset="-122"/>
              <a:ea typeface="黑体" panose="02010609060101010101" pitchFamily="49" charset="-122"/>
            </a:rPr>
            <a:t>富强民主文明和谐美丽的社会主义现代化国家</a:t>
          </a:r>
          <a:endParaRPr lang="zh-CN" altLang="en-US" sz="2800" kern="1200" dirty="0">
            <a:solidFill>
              <a:srgbClr val="C00000"/>
            </a:solidFill>
            <a:latin typeface="Heiti SC Light" charset="-122"/>
            <a:ea typeface="Heiti SC Light" charset="-122"/>
            <a:cs typeface="Heiti SC Light" charset="-122"/>
          </a:endParaRPr>
        </a:p>
      </dsp:txBody>
      <dsp:txXfrm>
        <a:off x="5237086" y="1055712"/>
        <a:ext cx="3922701" cy="3438477"/>
      </dsp:txXfrm>
    </dsp:sp>
  </dsp:spTree>
</dsp:drawing>
</file>

<file path=ppt/diagrams/layout1.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StepUpProcess#1">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1">
  <dgm:title val=""/>
  <dgm:desc val=""/>
  <dgm:catLst>
    <dgm:cat type="simple" pri="104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1">
  <dgm:title val=""/>
  <dgm:desc val=""/>
  <dgm:catLst>
    <dgm:cat type="simple" pri="104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1">
  <dgm:title val=""/>
  <dgm:desc val=""/>
  <dgm:catLst>
    <dgm:cat type="simple" pri="104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1">
  <dgm:title val=""/>
  <dgm:desc val=""/>
  <dgm:catLst>
    <dgm:cat type="simple" pri="104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2019/12/27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384515725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D7B41C-2517-4BF8-AD08-596BD1D5E37F}" type="datetimeFigureOut">
              <a:rPr lang="zh-CN" altLang="en-US" smtClean="0"/>
              <a:t>2019/12/27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6F6675-9CA1-4822-BCBC-3C14710B21BA}" type="slidenum">
              <a:rPr lang="zh-CN" altLang="en-US" smtClean="0"/>
              <a:t>‹#›</a:t>
            </a:fld>
            <a:endParaRPr lang="zh-CN" altLang="en-US"/>
          </a:p>
        </p:txBody>
      </p:sp>
    </p:spTree>
    <p:extLst>
      <p:ext uri="{BB962C8B-B14F-4D97-AF65-F5344CB8AC3E}">
        <p14:creationId xmlns:p14="http://schemas.microsoft.com/office/powerpoint/2010/main" val="2112829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baike.baidu.com/item/%E4%B8%AD%E5%8D%8E%E4%BA%BA%E6%B0%91%E5%85%B1%E5%92%8C%E5%9B%BD/106554" TargetMode="External"/><Relationship Id="rId4" Type="http://schemas.openxmlformats.org/officeDocument/2006/relationships/hyperlink" Target="https://baike.baidu.com/item/%E5%93%88%E8%90%A8%E5%85%8B%E6%96%AF%E5%9D%A6%E5%85%B1%E5%92%8C%E5%9B%BD/1719563" TargetMode="External"/><Relationship Id="rId5" Type="http://schemas.openxmlformats.org/officeDocument/2006/relationships/hyperlink" Target="https://baike.baidu.com/item/%E5%90%89%E5%B0%94%E5%90%89%E6%96%AF%E6%96%AF%E5%9D%A6%E5%85%B1%E5%92%8C%E5%9B%BD/1720217" TargetMode="External"/><Relationship Id="rId6" Type="http://schemas.openxmlformats.org/officeDocument/2006/relationships/hyperlink" Target="https://baike.baidu.com/item/%E4%BF%84%E7%BD%97%E6%96%AF%E8%81%94%E9%82%A6/421807" TargetMode="External"/><Relationship Id="rId7" Type="http://schemas.openxmlformats.org/officeDocument/2006/relationships/hyperlink" Target="https://baike.baidu.com/item/%E5%A1%94%E5%90%89%E5%85%8B%E6%96%AF%E5%9D%A6%E5%85%B1%E5%92%8C%E5%9B%BD/1721196" TargetMode="External"/><Relationship Id="rId8" Type="http://schemas.openxmlformats.org/officeDocument/2006/relationships/hyperlink" Target="https://baike.baidu.com/item/%E4%B9%8C%E5%85%B9%E5%88%AB%E5%85%8B%E6%96%AF%E5%9D%A6%E5%85%B1%E5%92%8C%E5%9B%BD/1719898" TargetMode="External"/><Relationship Id="rId9" Type="http://schemas.openxmlformats.org/officeDocument/2006/relationships/hyperlink" Target="https://baike.baidu.com/item/%E4%B8%8A%E6%B5%B7/114606" TargetMode="External"/><Relationship Id="rId10" Type="http://schemas.openxmlformats.org/officeDocument/2006/relationships/hyperlink" Target="https://baike.baidu.com/item/%E5%9B%BD%E9%99%85%E7%BB%84%E7%BB%87" TargetMode="External"/><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baike.baidu.com/item/%E4%B8%AD%E5%8D%8E%E4%BA%BA%E6%B0%91%E5%85%B1%E5%92%8C%E5%9B%BD/106554" TargetMode="External"/><Relationship Id="rId4" Type="http://schemas.openxmlformats.org/officeDocument/2006/relationships/hyperlink" Target="https://baike.baidu.com/item/%E5%93%88%E8%90%A8%E5%85%8B%E6%96%AF%E5%9D%A6%E5%85%B1%E5%92%8C%E5%9B%BD/1719563" TargetMode="External"/><Relationship Id="rId5" Type="http://schemas.openxmlformats.org/officeDocument/2006/relationships/hyperlink" Target="https://baike.baidu.com/item/%E5%90%89%E5%B0%94%E5%90%89%E6%96%AF%E6%96%AF%E5%9D%A6%E5%85%B1%E5%92%8C%E5%9B%BD/1720217" TargetMode="External"/><Relationship Id="rId6" Type="http://schemas.openxmlformats.org/officeDocument/2006/relationships/hyperlink" Target="https://baike.baidu.com/item/%E4%BF%84%E7%BD%97%E6%96%AF%E8%81%94%E9%82%A6/421807" TargetMode="External"/><Relationship Id="rId7" Type="http://schemas.openxmlformats.org/officeDocument/2006/relationships/hyperlink" Target="https://baike.baidu.com/item/%E5%A1%94%E5%90%89%E5%85%8B%E6%96%AF%E5%9D%A6%E5%85%B1%E5%92%8C%E5%9B%BD/1721196" TargetMode="External"/><Relationship Id="rId8" Type="http://schemas.openxmlformats.org/officeDocument/2006/relationships/hyperlink" Target="https://baike.baidu.com/item/%E4%B9%8C%E5%85%B9%E5%88%AB%E5%85%8B%E6%96%AF%E5%9D%A6%E5%85%B1%E5%92%8C%E5%9B%BD/1719898" TargetMode="External"/><Relationship Id="rId9" Type="http://schemas.openxmlformats.org/officeDocument/2006/relationships/hyperlink" Target="https://baike.baidu.com/item/%E4%B8%8A%E6%B5%B7/114606" TargetMode="External"/><Relationship Id="rId10" Type="http://schemas.openxmlformats.org/officeDocument/2006/relationships/hyperlink" Target="https://baike.baidu.com/item/%E5%9B%BD%E9%99%85%E7%BB%84%E7%BB%87" TargetMode="External"/><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baike.baidu.com/item/%E4%B8%AD%E5%8D%8E%E4%BA%BA%E6%B0%91%E5%85%B1%E5%92%8C%E5%9B%BD/106554" TargetMode="External"/><Relationship Id="rId4" Type="http://schemas.openxmlformats.org/officeDocument/2006/relationships/hyperlink" Target="https://baike.baidu.com/item/%E5%93%88%E8%90%A8%E5%85%8B%E6%96%AF%E5%9D%A6%E5%85%B1%E5%92%8C%E5%9B%BD/1719563" TargetMode="External"/><Relationship Id="rId5" Type="http://schemas.openxmlformats.org/officeDocument/2006/relationships/hyperlink" Target="https://baike.baidu.com/item/%E5%90%89%E5%B0%94%E5%90%89%E6%96%AF%E6%96%AF%E5%9D%A6%E5%85%B1%E5%92%8C%E5%9B%BD/1720217" TargetMode="External"/><Relationship Id="rId6" Type="http://schemas.openxmlformats.org/officeDocument/2006/relationships/hyperlink" Target="https://baike.baidu.com/item/%E4%BF%84%E7%BD%97%E6%96%AF%E8%81%94%E9%82%A6/421807" TargetMode="External"/><Relationship Id="rId7" Type="http://schemas.openxmlformats.org/officeDocument/2006/relationships/hyperlink" Target="https://baike.baidu.com/item/%E5%A1%94%E5%90%89%E5%85%8B%E6%96%AF%E5%9D%A6%E5%85%B1%E5%92%8C%E5%9B%BD/1721196" TargetMode="External"/><Relationship Id="rId8" Type="http://schemas.openxmlformats.org/officeDocument/2006/relationships/hyperlink" Target="https://baike.baidu.com/item/%E4%B9%8C%E5%85%B9%E5%88%AB%E5%85%8B%E6%96%AF%E5%9D%A6%E5%85%B1%E5%92%8C%E5%9B%BD/1719898" TargetMode="External"/><Relationship Id="rId9" Type="http://schemas.openxmlformats.org/officeDocument/2006/relationships/hyperlink" Target="https://baike.baidu.com/item/%E4%B8%8A%E6%B5%B7/114606" TargetMode="External"/><Relationship Id="rId10" Type="http://schemas.openxmlformats.org/officeDocument/2006/relationships/hyperlink" Target="https://baike.baidu.com/item/%E5%9B%BD%E9%99%85%E7%BB%84%E7%BB%87" TargetMode="External"/><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baike.baidu.com/item/%E4%B8%AD%E5%8D%8E%E4%BA%BA%E6%B0%91%E5%85%B1%E5%92%8C%E5%9B%BD/106554" TargetMode="External"/><Relationship Id="rId4" Type="http://schemas.openxmlformats.org/officeDocument/2006/relationships/hyperlink" Target="https://baike.baidu.com/item/%E5%93%88%E8%90%A8%E5%85%8B%E6%96%AF%E5%9D%A6%E5%85%B1%E5%92%8C%E5%9B%BD/1719563" TargetMode="External"/><Relationship Id="rId5" Type="http://schemas.openxmlformats.org/officeDocument/2006/relationships/hyperlink" Target="https://baike.baidu.com/item/%E5%90%89%E5%B0%94%E5%90%89%E6%96%AF%E6%96%AF%E5%9D%A6%E5%85%B1%E5%92%8C%E5%9B%BD/1720217" TargetMode="External"/><Relationship Id="rId6" Type="http://schemas.openxmlformats.org/officeDocument/2006/relationships/hyperlink" Target="https://baike.baidu.com/item/%E4%BF%84%E7%BD%97%E6%96%AF%E8%81%94%E9%82%A6/421807" TargetMode="External"/><Relationship Id="rId7" Type="http://schemas.openxmlformats.org/officeDocument/2006/relationships/hyperlink" Target="https://baike.baidu.com/item/%E5%A1%94%E5%90%89%E5%85%8B%E6%96%AF%E5%9D%A6%E5%85%B1%E5%92%8C%E5%9B%BD/1721196" TargetMode="External"/><Relationship Id="rId8" Type="http://schemas.openxmlformats.org/officeDocument/2006/relationships/hyperlink" Target="https://baike.baidu.com/item/%E4%B9%8C%E5%85%B9%E5%88%AB%E5%85%8B%E6%96%AF%E5%9D%A6%E5%85%B1%E5%92%8C%E5%9B%BD/1719898" TargetMode="External"/><Relationship Id="rId9" Type="http://schemas.openxmlformats.org/officeDocument/2006/relationships/hyperlink" Target="https://baike.baidu.com/item/%E4%B8%8A%E6%B5%B7/114606" TargetMode="External"/><Relationship Id="rId10" Type="http://schemas.openxmlformats.org/officeDocument/2006/relationships/hyperlink" Target="https://baike.baidu.com/item/%E5%9B%BD%E9%99%85%E7%BB%84%E7%BB%87" TargetMode="External"/><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baike.baidu.com/item/%E4%B8%AD%E5%8D%8E%E4%BA%BA%E6%B0%91%E5%85%B1%E5%92%8C%E5%9B%BD/106554" TargetMode="External"/><Relationship Id="rId4" Type="http://schemas.openxmlformats.org/officeDocument/2006/relationships/hyperlink" Target="https://baike.baidu.com/item/%E5%93%88%E8%90%A8%E5%85%8B%E6%96%AF%E5%9D%A6%E5%85%B1%E5%92%8C%E5%9B%BD/1719563" TargetMode="External"/><Relationship Id="rId5" Type="http://schemas.openxmlformats.org/officeDocument/2006/relationships/hyperlink" Target="https://baike.baidu.com/item/%E5%90%89%E5%B0%94%E5%90%89%E6%96%AF%E6%96%AF%E5%9D%A6%E5%85%B1%E5%92%8C%E5%9B%BD/1720217" TargetMode="External"/><Relationship Id="rId6" Type="http://schemas.openxmlformats.org/officeDocument/2006/relationships/hyperlink" Target="https://baike.baidu.com/item/%E4%BF%84%E7%BD%97%E6%96%AF%E8%81%94%E9%82%A6/421807" TargetMode="External"/><Relationship Id="rId7" Type="http://schemas.openxmlformats.org/officeDocument/2006/relationships/hyperlink" Target="https://baike.baidu.com/item/%E5%A1%94%E5%90%89%E5%85%8B%E6%96%AF%E5%9D%A6%E5%85%B1%E5%92%8C%E5%9B%BD/1721196" TargetMode="External"/><Relationship Id="rId8" Type="http://schemas.openxmlformats.org/officeDocument/2006/relationships/hyperlink" Target="https://baike.baidu.com/item/%E4%B9%8C%E5%85%B9%E5%88%AB%E5%85%8B%E6%96%AF%E5%9D%A6%E5%85%B1%E5%92%8C%E5%9B%BD/1719898" TargetMode="External"/><Relationship Id="rId9" Type="http://schemas.openxmlformats.org/officeDocument/2006/relationships/hyperlink" Target="https://baike.baidu.com/item/%E4%B8%8A%E6%B5%B7/114606" TargetMode="External"/><Relationship Id="rId10" Type="http://schemas.openxmlformats.org/officeDocument/2006/relationships/hyperlink" Target="https://baike.baidu.com/item/%E5%9B%BD%E9%99%85%E7%BB%84%E7%BB%87" TargetMode="External"/><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1</a:t>
            </a:fld>
            <a:endParaRPr lang="zh-CN" altLang="en-US"/>
          </a:p>
        </p:txBody>
      </p:sp>
    </p:spTree>
    <p:extLst>
      <p:ext uri="{BB962C8B-B14F-4D97-AF65-F5344CB8AC3E}">
        <p14:creationId xmlns:p14="http://schemas.microsoft.com/office/powerpoint/2010/main" val="5666363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6066507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11846735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extLst>
      <p:ext uri="{BB962C8B-B14F-4D97-AF65-F5344CB8AC3E}">
        <p14:creationId xmlns:p14="http://schemas.microsoft.com/office/powerpoint/2010/main" val="768612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7343042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9432600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9202154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十三大，一二三</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35</a:t>
            </a:fld>
            <a:endParaRPr lang="zh-CN" altLang="en-US"/>
          </a:p>
        </p:txBody>
      </p:sp>
    </p:spTree>
    <p:extLst>
      <p:ext uri="{BB962C8B-B14F-4D97-AF65-F5344CB8AC3E}">
        <p14:creationId xmlns:p14="http://schemas.microsoft.com/office/powerpoint/2010/main" val="12849254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十三大，一二三</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36</a:t>
            </a:fld>
            <a:endParaRPr lang="zh-CN" altLang="en-US"/>
          </a:p>
        </p:txBody>
      </p:sp>
    </p:spTree>
    <p:extLst>
      <p:ext uri="{BB962C8B-B14F-4D97-AF65-F5344CB8AC3E}">
        <p14:creationId xmlns:p14="http://schemas.microsoft.com/office/powerpoint/2010/main" val="18459103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38</a:t>
            </a:fld>
            <a:endParaRPr lang="zh-CN" altLang="en-US"/>
          </a:p>
        </p:txBody>
      </p:sp>
    </p:spTree>
    <p:extLst>
      <p:ext uri="{BB962C8B-B14F-4D97-AF65-F5344CB8AC3E}">
        <p14:creationId xmlns:p14="http://schemas.microsoft.com/office/powerpoint/2010/main" val="19117040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494324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2</a:t>
            </a:fld>
            <a:endParaRPr lang="zh-CN" altLang="en-US"/>
          </a:p>
        </p:txBody>
      </p:sp>
    </p:spTree>
    <p:extLst>
      <p:ext uri="{BB962C8B-B14F-4D97-AF65-F5344CB8AC3E}">
        <p14:creationId xmlns:p14="http://schemas.microsoft.com/office/powerpoint/2010/main" val="8551783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smtClean="0">
                <a:solidFill>
                  <a:schemeClr val="tx1"/>
                </a:solidFill>
                <a:effectLst/>
                <a:latin typeface="+mn-lt"/>
                <a:ea typeface="+mn-ea"/>
                <a:cs typeface="+mn-cs"/>
              </a:rPr>
              <a:t>大批农民扶老携幼、逃荒要饭</a:t>
            </a:r>
            <a:endParaRPr lang="en-US" altLang="zh-CN" sz="1200" b="0" i="0" u="none" strike="noStrike" kern="1200" dirty="0" smtClean="0">
              <a:solidFill>
                <a:schemeClr val="tx1"/>
              </a:solidFill>
              <a:effectLst/>
              <a:latin typeface="+mn-lt"/>
              <a:ea typeface="+mn-ea"/>
              <a:cs typeface="+mn-cs"/>
            </a:endParaRPr>
          </a:p>
          <a:p>
            <a:r>
              <a:rPr kumimoji="1" lang="zh-CN" altLang="en-US" sz="1200" b="0" i="0" u="none" strike="noStrike" kern="1200" dirty="0" smtClean="0">
                <a:solidFill>
                  <a:schemeClr val="tx1"/>
                </a:solidFill>
                <a:effectLst/>
                <a:latin typeface="+mn-lt"/>
                <a:ea typeface="+mn-ea"/>
                <a:cs typeface="+mn-cs"/>
              </a:rPr>
              <a:t>安徽凤阳小岗村</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63</a:t>
            </a:fld>
            <a:endParaRPr lang="zh-CN" altLang="en-US"/>
          </a:p>
        </p:txBody>
      </p:sp>
    </p:spTree>
    <p:extLst>
      <p:ext uri="{BB962C8B-B14F-4D97-AF65-F5344CB8AC3E}">
        <p14:creationId xmlns:p14="http://schemas.microsoft.com/office/powerpoint/2010/main" val="10502540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64</a:t>
            </a:fld>
            <a:endParaRPr lang="zh-CN" altLang="en-US"/>
          </a:p>
        </p:txBody>
      </p:sp>
    </p:spTree>
    <p:extLst>
      <p:ext uri="{BB962C8B-B14F-4D97-AF65-F5344CB8AC3E}">
        <p14:creationId xmlns:p14="http://schemas.microsoft.com/office/powerpoint/2010/main" val="14050495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71</a:t>
            </a:fld>
            <a:endParaRPr lang="zh-CN" altLang="en-US">
              <a:solidFill>
                <a:prstClr val="black"/>
              </a:solidFill>
            </a:endParaRPr>
          </a:p>
        </p:txBody>
      </p:sp>
    </p:spTree>
    <p:extLst>
      <p:ext uri="{BB962C8B-B14F-4D97-AF65-F5344CB8AC3E}">
        <p14:creationId xmlns:p14="http://schemas.microsoft.com/office/powerpoint/2010/main" val="3109916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73</a:t>
            </a:fld>
            <a:endParaRPr lang="zh-CN" altLang="en-US">
              <a:solidFill>
                <a:prstClr val="black"/>
              </a:solidFill>
            </a:endParaRPr>
          </a:p>
        </p:txBody>
      </p:sp>
    </p:spTree>
    <p:extLst>
      <p:ext uri="{BB962C8B-B14F-4D97-AF65-F5344CB8AC3E}">
        <p14:creationId xmlns:p14="http://schemas.microsoft.com/office/powerpoint/2010/main" val="17396224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74</a:t>
            </a:fld>
            <a:endParaRPr lang="zh-CN" altLang="en-US">
              <a:solidFill>
                <a:prstClr val="black"/>
              </a:solidFill>
            </a:endParaRPr>
          </a:p>
        </p:txBody>
      </p:sp>
    </p:spTree>
    <p:extLst>
      <p:ext uri="{BB962C8B-B14F-4D97-AF65-F5344CB8AC3E}">
        <p14:creationId xmlns:p14="http://schemas.microsoft.com/office/powerpoint/2010/main" val="125264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75</a:t>
            </a:fld>
            <a:endParaRPr lang="zh-CN" altLang="en-US">
              <a:solidFill>
                <a:prstClr val="black"/>
              </a:solidFill>
            </a:endParaRPr>
          </a:p>
        </p:txBody>
      </p:sp>
    </p:spTree>
    <p:extLst>
      <p:ext uri="{BB962C8B-B14F-4D97-AF65-F5344CB8AC3E}">
        <p14:creationId xmlns:p14="http://schemas.microsoft.com/office/powerpoint/2010/main" val="7091066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86</a:t>
            </a:fld>
            <a:endParaRPr lang="zh-CN" altLang="en-US">
              <a:solidFill>
                <a:prstClr val="black"/>
              </a:solidFill>
            </a:endParaRPr>
          </a:p>
        </p:txBody>
      </p:sp>
    </p:spTree>
    <p:extLst>
      <p:ext uri="{BB962C8B-B14F-4D97-AF65-F5344CB8AC3E}">
        <p14:creationId xmlns:p14="http://schemas.microsoft.com/office/powerpoint/2010/main" val="16294634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87</a:t>
            </a:fld>
            <a:endParaRPr lang="zh-CN" altLang="en-US">
              <a:solidFill>
                <a:prstClr val="black"/>
              </a:solidFill>
            </a:endParaRPr>
          </a:p>
        </p:txBody>
      </p:sp>
    </p:spTree>
    <p:extLst>
      <p:ext uri="{BB962C8B-B14F-4D97-AF65-F5344CB8AC3E}">
        <p14:creationId xmlns:p14="http://schemas.microsoft.com/office/powerpoint/2010/main" val="7284435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88</a:t>
            </a:fld>
            <a:endParaRPr lang="zh-CN" altLang="en-US">
              <a:solidFill>
                <a:prstClr val="black"/>
              </a:solidFill>
            </a:endParaRPr>
          </a:p>
        </p:txBody>
      </p:sp>
    </p:spTree>
    <p:extLst>
      <p:ext uri="{BB962C8B-B14F-4D97-AF65-F5344CB8AC3E}">
        <p14:creationId xmlns:p14="http://schemas.microsoft.com/office/powerpoint/2010/main" val="14595383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89</a:t>
            </a:fld>
            <a:endParaRPr lang="zh-CN" altLang="en-US">
              <a:solidFill>
                <a:prstClr val="black"/>
              </a:solidFill>
            </a:endParaRPr>
          </a:p>
        </p:txBody>
      </p:sp>
    </p:spTree>
    <p:extLst>
      <p:ext uri="{BB962C8B-B14F-4D97-AF65-F5344CB8AC3E}">
        <p14:creationId xmlns:p14="http://schemas.microsoft.com/office/powerpoint/2010/main" val="976012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复习：</a:t>
            </a:r>
            <a:endParaRPr kumimoji="1" lang="en-US" altLang="zh-CN" dirty="0" smtClean="0"/>
          </a:p>
          <a:p>
            <a:r>
              <a:rPr kumimoji="1" lang="en-US" altLang="zh-CN" dirty="0" smtClean="0"/>
              <a:t>1.</a:t>
            </a:r>
            <a:r>
              <a:rPr kumimoji="1" lang="zh-CN" altLang="en-US" dirty="0" smtClean="0"/>
              <a:t>中国进入新民主主义社会的标志？？？</a:t>
            </a:r>
            <a:endParaRPr kumimoji="1" lang="en-US" altLang="zh-CN" dirty="0" smtClean="0"/>
          </a:p>
          <a:p>
            <a:r>
              <a:rPr kumimoji="1" lang="en-US" altLang="zh-CN" dirty="0" smtClean="0"/>
              <a:t>2.</a:t>
            </a:r>
            <a:r>
              <a:rPr kumimoji="1" lang="zh-CN" altLang="en-US" dirty="0" smtClean="0"/>
              <a:t>进入社会主义的标志？？？</a:t>
            </a:r>
            <a:endParaRPr kumimoji="1" lang="en-US" altLang="zh-CN" dirty="0" smtClean="0"/>
          </a:p>
          <a:p>
            <a:r>
              <a:rPr kumimoji="1" lang="en-US" altLang="zh-CN" dirty="0" smtClean="0"/>
              <a:t>3.</a:t>
            </a:r>
            <a:r>
              <a:rPr kumimoji="1" lang="zh-CN" altLang="en-US" dirty="0" smtClean="0"/>
              <a:t>过渡时期总路线？？？</a:t>
            </a:r>
            <a:endParaRPr kumimoji="1" lang="en-US" altLang="zh-CN" dirty="0" smtClean="0"/>
          </a:p>
          <a:p>
            <a:r>
              <a:rPr kumimoji="1" lang="en-US" altLang="zh-CN" dirty="0" smtClean="0"/>
              <a:t>4.</a:t>
            </a:r>
            <a:r>
              <a:rPr kumimoji="1" lang="zh-CN" altLang="en-US" dirty="0" smtClean="0"/>
              <a:t>一化三改？？？？？</a:t>
            </a:r>
            <a:endParaRPr kumimoji="1" lang="en-US" altLang="zh-CN" dirty="0" smtClean="0"/>
          </a:p>
          <a:p>
            <a:r>
              <a:rPr kumimoji="1" lang="en-US" altLang="zh-CN" dirty="0" smtClean="0"/>
              <a:t>5.</a:t>
            </a:r>
            <a:r>
              <a:rPr kumimoji="1" lang="zh-CN" altLang="en-US" dirty="0" smtClean="0"/>
              <a:t>对农业改造的原则是？？？？</a:t>
            </a:r>
            <a:endParaRPr kumimoji="1" lang="en-US" altLang="zh-CN" dirty="0" smtClean="0"/>
          </a:p>
          <a:p>
            <a:r>
              <a:rPr kumimoji="1" lang="en-US" altLang="zh-CN" dirty="0" smtClean="0"/>
              <a:t>6.</a:t>
            </a:r>
            <a:r>
              <a:rPr kumimoji="1" lang="zh-CN" altLang="en-US" dirty="0" smtClean="0"/>
              <a:t>社会主义萌芽阶段的形式？？？</a:t>
            </a:r>
            <a:endParaRPr kumimoji="1" lang="en-US" altLang="zh-CN" dirty="0" smtClean="0"/>
          </a:p>
          <a:p>
            <a:r>
              <a:rPr kumimoji="1" lang="en-US" altLang="zh-CN" dirty="0" smtClean="0"/>
              <a:t>7.</a:t>
            </a:r>
            <a:r>
              <a:rPr kumimoji="1" lang="zh-CN" altLang="en-US" dirty="0" smtClean="0"/>
              <a:t>资本主义工商业的政策？？？？</a:t>
            </a:r>
            <a:endParaRPr kumimoji="1" lang="en-US" altLang="zh-CN" dirty="0" smtClean="0"/>
          </a:p>
          <a:p>
            <a:r>
              <a:rPr kumimoji="1" lang="en-US" altLang="zh-CN" dirty="0" smtClean="0"/>
              <a:t>8.</a:t>
            </a:r>
            <a:r>
              <a:rPr kumimoji="1" lang="zh-CN" altLang="en-US" dirty="0" smtClean="0"/>
              <a:t>初级形式？？？？高级形式？？？？</a:t>
            </a:r>
            <a:endParaRPr kumimoji="1" lang="en-US" altLang="zh-CN" dirty="0" smtClean="0"/>
          </a:p>
          <a:p>
            <a:r>
              <a:rPr kumimoji="1" lang="en-US" altLang="zh-CN" dirty="0" smtClean="0"/>
              <a:t>9.</a:t>
            </a:r>
            <a:r>
              <a:rPr kumimoji="1" lang="zh-CN" altLang="en-US" dirty="0" smtClean="0"/>
              <a:t>第一个五年计划的时间？？？</a:t>
            </a:r>
            <a:endParaRPr kumimoji="1" lang="en-US" altLang="zh-CN" dirty="0" smtClean="0"/>
          </a:p>
          <a:p>
            <a:r>
              <a:rPr kumimoji="1" lang="en-US" altLang="zh-CN" dirty="0" smtClean="0"/>
              <a:t>10.</a:t>
            </a:r>
            <a:r>
              <a:rPr kumimoji="1" lang="zh-CN" altLang="en-US" dirty="0" smtClean="0"/>
              <a:t>论十大关系的基本方针？？？</a:t>
            </a:r>
            <a:endParaRPr kumimoji="1" lang="en-US" altLang="zh-CN" dirty="0" smtClean="0"/>
          </a:p>
          <a:p>
            <a:r>
              <a:rPr kumimoji="1" lang="en-US" altLang="zh-CN" dirty="0" smtClean="0"/>
              <a:t>11.</a:t>
            </a:r>
            <a:r>
              <a:rPr kumimoji="1" lang="zh-CN" altLang="en-US" dirty="0" smtClean="0"/>
              <a:t>陈云提出的？？？</a:t>
            </a:r>
            <a:endParaRPr kumimoji="1" lang="en-US" altLang="zh-CN" dirty="0" smtClean="0"/>
          </a:p>
          <a:p>
            <a:endParaRPr kumimoji="1" lang="en-US" altLang="zh-CN" dirty="0" smtClean="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3</a:t>
            </a:fld>
            <a:endParaRPr lang="zh-CN" altLang="en-US"/>
          </a:p>
        </p:txBody>
      </p:sp>
    </p:spTree>
    <p:extLst>
      <p:ext uri="{BB962C8B-B14F-4D97-AF65-F5344CB8AC3E}">
        <p14:creationId xmlns:p14="http://schemas.microsoft.com/office/powerpoint/2010/main" val="10408641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u="none" strike="noStrike" kern="1200" dirty="0" smtClean="0">
                <a:solidFill>
                  <a:schemeClr val="tx1"/>
                </a:solidFill>
                <a:effectLst/>
                <a:latin typeface="+mn-lt"/>
                <a:ea typeface="+mn-ea"/>
                <a:cs typeface="+mn-cs"/>
              </a:rPr>
              <a:t>上海合作组织</a:t>
            </a:r>
            <a:r>
              <a:rPr lang="zh-CN" altLang="en-US" sz="1200" b="0" i="0" u="none" strike="noStrike" kern="1200" dirty="0" smtClean="0">
                <a:solidFill>
                  <a:schemeClr val="tx1"/>
                </a:solidFill>
                <a:effectLst/>
                <a:latin typeface="+mn-lt"/>
                <a:ea typeface="+mn-ea"/>
                <a:cs typeface="+mn-cs"/>
              </a:rPr>
              <a:t>，简称上合组织，是</a:t>
            </a:r>
            <a:r>
              <a:rPr lang="zh-CN" altLang="en-US" sz="1200" b="0" i="0" u="none" strike="noStrike" kern="1200" dirty="0" smtClean="0">
                <a:solidFill>
                  <a:schemeClr val="tx1"/>
                </a:solidFill>
                <a:effectLst/>
                <a:latin typeface="+mn-lt"/>
                <a:ea typeface="+mn-ea"/>
                <a:cs typeface="+mn-cs"/>
                <a:hlinkClick r:id="rId3"/>
              </a:rPr>
              <a:t>中华人民共和国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4"/>
              </a:rPr>
              <a:t>哈萨克斯坦共和国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5"/>
              </a:rPr>
              <a:t>吉尔吉斯斯坦共和国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6"/>
              </a:rPr>
              <a:t>俄罗斯联邦</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7"/>
              </a:rPr>
              <a:t>塔吉克斯坦共和国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8"/>
              </a:rPr>
              <a:t>乌兹别克斯坦共和国</a:t>
            </a:r>
            <a:r>
              <a:rPr lang="zh-CN" altLang="en-US" sz="1200" b="0" i="0" u="none" strike="noStrike" kern="1200" dirty="0" smtClean="0">
                <a:solidFill>
                  <a:schemeClr val="tx1"/>
                </a:solidFill>
                <a:effectLst/>
                <a:latin typeface="+mn-lt"/>
                <a:ea typeface="+mn-ea"/>
                <a:cs typeface="+mn-cs"/>
              </a:rPr>
              <a:t>于</a:t>
            </a:r>
            <a:r>
              <a:rPr lang="en-US" altLang="zh-CN" sz="1200" b="0" i="0" u="none" strike="noStrike" kern="1200" dirty="0" smtClean="0">
                <a:solidFill>
                  <a:schemeClr val="tx1"/>
                </a:solidFill>
                <a:effectLst/>
                <a:latin typeface="+mn-lt"/>
                <a:ea typeface="+mn-ea"/>
                <a:cs typeface="+mn-cs"/>
              </a:rPr>
              <a:t>2001</a:t>
            </a:r>
            <a:r>
              <a:rPr lang="zh-CN" altLang="en-US" sz="1200" b="0" i="0" u="none" strike="noStrike" kern="1200" dirty="0" smtClean="0">
                <a:solidFill>
                  <a:schemeClr val="tx1"/>
                </a:solidFill>
                <a:effectLst/>
                <a:latin typeface="+mn-lt"/>
                <a:ea typeface="+mn-ea"/>
                <a:cs typeface="+mn-cs"/>
              </a:rPr>
              <a:t>年</a:t>
            </a:r>
            <a:r>
              <a:rPr lang="en-US" altLang="zh-CN" sz="1200" b="0" i="0" u="none" strike="noStrike" kern="1200" dirty="0" smtClean="0">
                <a:solidFill>
                  <a:schemeClr val="tx1"/>
                </a:solidFill>
                <a:effectLst/>
                <a:latin typeface="+mn-lt"/>
                <a:ea typeface="+mn-ea"/>
                <a:cs typeface="+mn-cs"/>
              </a:rPr>
              <a:t>6</a:t>
            </a:r>
            <a:r>
              <a:rPr lang="zh-CN" altLang="en-US" sz="1200" b="0" i="0" u="none" strike="noStrike" kern="1200" dirty="0" smtClean="0">
                <a:solidFill>
                  <a:schemeClr val="tx1"/>
                </a:solidFill>
                <a:effectLst/>
                <a:latin typeface="+mn-lt"/>
                <a:ea typeface="+mn-ea"/>
                <a:cs typeface="+mn-cs"/>
              </a:rPr>
              <a:t>月</a:t>
            </a:r>
            <a:r>
              <a:rPr lang="en-US" altLang="zh-CN" sz="1200" b="0" i="0" u="none" strike="noStrike" kern="1200" dirty="0" smtClean="0">
                <a:solidFill>
                  <a:schemeClr val="tx1"/>
                </a:solidFill>
                <a:effectLst/>
                <a:latin typeface="+mn-lt"/>
                <a:ea typeface="+mn-ea"/>
                <a:cs typeface="+mn-cs"/>
              </a:rPr>
              <a:t>15</a:t>
            </a:r>
            <a:r>
              <a:rPr lang="zh-CN" altLang="en-US" sz="1200" b="0" i="0" u="none" strike="noStrike" kern="1200" dirty="0" smtClean="0">
                <a:solidFill>
                  <a:schemeClr val="tx1"/>
                </a:solidFill>
                <a:effectLst/>
                <a:latin typeface="+mn-lt"/>
                <a:ea typeface="+mn-ea"/>
                <a:cs typeface="+mn-cs"/>
              </a:rPr>
              <a:t>日在中国</a:t>
            </a:r>
            <a:r>
              <a:rPr lang="zh-CN" altLang="en-US" sz="1200" b="0" i="0" u="none" strike="noStrike" kern="1200" dirty="0" smtClean="0">
                <a:solidFill>
                  <a:schemeClr val="tx1"/>
                </a:solidFill>
                <a:effectLst/>
                <a:latin typeface="+mn-lt"/>
                <a:ea typeface="+mn-ea"/>
                <a:cs typeface="+mn-cs"/>
                <a:hlinkClick r:id="rId9"/>
              </a:rPr>
              <a:t>上海</a:t>
            </a:r>
            <a:r>
              <a:rPr lang="zh-CN" altLang="en-US" sz="1200" b="0" i="0" u="none" strike="noStrike" kern="1200" dirty="0" smtClean="0">
                <a:solidFill>
                  <a:schemeClr val="tx1"/>
                </a:solidFill>
                <a:effectLst/>
                <a:latin typeface="+mn-lt"/>
                <a:ea typeface="+mn-ea"/>
                <a:cs typeface="+mn-cs"/>
              </a:rPr>
              <a:t>宣布成立的永久性政府间</a:t>
            </a:r>
            <a:r>
              <a:rPr lang="zh-CN" altLang="en-US" sz="1200" b="0" i="0" u="none" strike="noStrike" kern="1200" dirty="0" smtClean="0">
                <a:solidFill>
                  <a:schemeClr val="tx1"/>
                </a:solidFill>
                <a:effectLst/>
                <a:latin typeface="+mn-lt"/>
                <a:ea typeface="+mn-ea"/>
                <a:cs typeface="+mn-cs"/>
                <a:hlinkClick r:id="rId10"/>
              </a:rPr>
              <a:t>国际组织</a:t>
            </a:r>
            <a:r>
              <a:rPr lang="zh-CN" altLang="en-US" sz="1200" b="0" i="0" u="none" strike="noStrike" kern="1200" dirty="0" smtClean="0">
                <a:solidFill>
                  <a:schemeClr val="tx1"/>
                </a:solidFill>
                <a:effectLst/>
                <a:latin typeface="+mn-lt"/>
                <a:ea typeface="+mn-ea"/>
                <a:cs typeface="+mn-cs"/>
              </a:rPr>
              <a:t>。</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107</a:t>
            </a:fld>
            <a:endParaRPr lang="zh-CN" altLang="en-US"/>
          </a:p>
        </p:txBody>
      </p:sp>
    </p:spTree>
    <p:extLst>
      <p:ext uri="{BB962C8B-B14F-4D97-AF65-F5344CB8AC3E}">
        <p14:creationId xmlns:p14="http://schemas.microsoft.com/office/powerpoint/2010/main" val="1955381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u="none" strike="noStrike" kern="1200" dirty="0" smtClean="0">
                <a:solidFill>
                  <a:schemeClr val="tx1"/>
                </a:solidFill>
                <a:effectLst/>
                <a:latin typeface="+mn-lt"/>
                <a:ea typeface="+mn-ea"/>
                <a:cs typeface="+mn-cs"/>
              </a:rPr>
              <a:t>上海合作组织</a:t>
            </a:r>
            <a:r>
              <a:rPr lang="zh-CN" altLang="en-US" sz="1200" b="0" i="0" u="none" strike="noStrike" kern="1200" dirty="0" smtClean="0">
                <a:solidFill>
                  <a:schemeClr val="tx1"/>
                </a:solidFill>
                <a:effectLst/>
                <a:latin typeface="+mn-lt"/>
                <a:ea typeface="+mn-ea"/>
                <a:cs typeface="+mn-cs"/>
              </a:rPr>
              <a:t>，简称上合组织，是</a:t>
            </a:r>
            <a:r>
              <a:rPr lang="zh-CN" altLang="en-US" sz="1200" b="0" i="0" u="none" strike="noStrike" kern="1200" dirty="0" smtClean="0">
                <a:solidFill>
                  <a:schemeClr val="tx1"/>
                </a:solidFill>
                <a:effectLst/>
                <a:latin typeface="+mn-lt"/>
                <a:ea typeface="+mn-ea"/>
                <a:cs typeface="+mn-cs"/>
                <a:hlinkClick r:id="rId3"/>
              </a:rPr>
              <a:t>中华人民共和国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4"/>
              </a:rPr>
              <a:t>哈萨克斯坦共和国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5"/>
              </a:rPr>
              <a:t>吉尔吉斯斯坦共和国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6"/>
              </a:rPr>
              <a:t>俄罗斯联邦</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7"/>
              </a:rPr>
              <a:t>塔吉克斯坦共和国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8"/>
              </a:rPr>
              <a:t>乌兹别克斯坦共和国</a:t>
            </a:r>
            <a:r>
              <a:rPr lang="zh-CN" altLang="en-US" sz="1200" b="0" i="0" u="none" strike="noStrike" kern="1200" dirty="0" smtClean="0">
                <a:solidFill>
                  <a:schemeClr val="tx1"/>
                </a:solidFill>
                <a:effectLst/>
                <a:latin typeface="+mn-lt"/>
                <a:ea typeface="+mn-ea"/>
                <a:cs typeface="+mn-cs"/>
              </a:rPr>
              <a:t>于</a:t>
            </a:r>
            <a:r>
              <a:rPr lang="en-US" altLang="zh-CN" sz="1200" b="0" i="0" u="none" strike="noStrike" kern="1200" dirty="0" smtClean="0">
                <a:solidFill>
                  <a:schemeClr val="tx1"/>
                </a:solidFill>
                <a:effectLst/>
                <a:latin typeface="+mn-lt"/>
                <a:ea typeface="+mn-ea"/>
                <a:cs typeface="+mn-cs"/>
              </a:rPr>
              <a:t>2001</a:t>
            </a:r>
            <a:r>
              <a:rPr lang="zh-CN" altLang="en-US" sz="1200" b="0" i="0" u="none" strike="noStrike" kern="1200" dirty="0" smtClean="0">
                <a:solidFill>
                  <a:schemeClr val="tx1"/>
                </a:solidFill>
                <a:effectLst/>
                <a:latin typeface="+mn-lt"/>
                <a:ea typeface="+mn-ea"/>
                <a:cs typeface="+mn-cs"/>
              </a:rPr>
              <a:t>年</a:t>
            </a:r>
            <a:r>
              <a:rPr lang="en-US" altLang="zh-CN" sz="1200" b="0" i="0" u="none" strike="noStrike" kern="1200" dirty="0" smtClean="0">
                <a:solidFill>
                  <a:schemeClr val="tx1"/>
                </a:solidFill>
                <a:effectLst/>
                <a:latin typeface="+mn-lt"/>
                <a:ea typeface="+mn-ea"/>
                <a:cs typeface="+mn-cs"/>
              </a:rPr>
              <a:t>6</a:t>
            </a:r>
            <a:r>
              <a:rPr lang="zh-CN" altLang="en-US" sz="1200" b="0" i="0" u="none" strike="noStrike" kern="1200" dirty="0" smtClean="0">
                <a:solidFill>
                  <a:schemeClr val="tx1"/>
                </a:solidFill>
                <a:effectLst/>
                <a:latin typeface="+mn-lt"/>
                <a:ea typeface="+mn-ea"/>
                <a:cs typeface="+mn-cs"/>
              </a:rPr>
              <a:t>月</a:t>
            </a:r>
            <a:r>
              <a:rPr lang="en-US" altLang="zh-CN" sz="1200" b="0" i="0" u="none" strike="noStrike" kern="1200" dirty="0" smtClean="0">
                <a:solidFill>
                  <a:schemeClr val="tx1"/>
                </a:solidFill>
                <a:effectLst/>
                <a:latin typeface="+mn-lt"/>
                <a:ea typeface="+mn-ea"/>
                <a:cs typeface="+mn-cs"/>
              </a:rPr>
              <a:t>15</a:t>
            </a:r>
            <a:r>
              <a:rPr lang="zh-CN" altLang="en-US" sz="1200" b="0" i="0" u="none" strike="noStrike" kern="1200" dirty="0" smtClean="0">
                <a:solidFill>
                  <a:schemeClr val="tx1"/>
                </a:solidFill>
                <a:effectLst/>
                <a:latin typeface="+mn-lt"/>
                <a:ea typeface="+mn-ea"/>
                <a:cs typeface="+mn-cs"/>
              </a:rPr>
              <a:t>日在中国</a:t>
            </a:r>
            <a:r>
              <a:rPr lang="zh-CN" altLang="en-US" sz="1200" b="0" i="0" u="none" strike="noStrike" kern="1200" dirty="0" smtClean="0">
                <a:solidFill>
                  <a:schemeClr val="tx1"/>
                </a:solidFill>
                <a:effectLst/>
                <a:latin typeface="+mn-lt"/>
                <a:ea typeface="+mn-ea"/>
                <a:cs typeface="+mn-cs"/>
                <a:hlinkClick r:id="rId9"/>
              </a:rPr>
              <a:t>上海</a:t>
            </a:r>
            <a:r>
              <a:rPr lang="zh-CN" altLang="en-US" sz="1200" b="0" i="0" u="none" strike="noStrike" kern="1200" dirty="0" smtClean="0">
                <a:solidFill>
                  <a:schemeClr val="tx1"/>
                </a:solidFill>
                <a:effectLst/>
                <a:latin typeface="+mn-lt"/>
                <a:ea typeface="+mn-ea"/>
                <a:cs typeface="+mn-cs"/>
              </a:rPr>
              <a:t>宣布成立的永久性政府间</a:t>
            </a:r>
            <a:r>
              <a:rPr lang="zh-CN" altLang="en-US" sz="1200" b="0" i="0" u="none" strike="noStrike" kern="1200" dirty="0" smtClean="0">
                <a:solidFill>
                  <a:schemeClr val="tx1"/>
                </a:solidFill>
                <a:effectLst/>
                <a:latin typeface="+mn-lt"/>
                <a:ea typeface="+mn-ea"/>
                <a:cs typeface="+mn-cs"/>
                <a:hlinkClick r:id="rId10"/>
              </a:rPr>
              <a:t>国际组织</a:t>
            </a:r>
            <a:r>
              <a:rPr lang="zh-CN" altLang="en-US" sz="1200" b="0" i="0" u="none" strike="noStrike" kern="1200" dirty="0" smtClean="0">
                <a:solidFill>
                  <a:schemeClr val="tx1"/>
                </a:solidFill>
                <a:effectLst/>
                <a:latin typeface="+mn-lt"/>
                <a:ea typeface="+mn-ea"/>
                <a:cs typeface="+mn-cs"/>
              </a:rPr>
              <a:t>。</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108</a:t>
            </a:fld>
            <a:endParaRPr lang="zh-CN" altLang="en-US"/>
          </a:p>
        </p:txBody>
      </p:sp>
    </p:spTree>
    <p:extLst>
      <p:ext uri="{BB962C8B-B14F-4D97-AF65-F5344CB8AC3E}">
        <p14:creationId xmlns:p14="http://schemas.microsoft.com/office/powerpoint/2010/main" val="7635535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u="none" strike="noStrike" kern="1200" dirty="0" smtClean="0">
                <a:solidFill>
                  <a:schemeClr val="tx1"/>
                </a:solidFill>
                <a:effectLst/>
                <a:latin typeface="+mn-lt"/>
                <a:ea typeface="+mn-ea"/>
                <a:cs typeface="+mn-cs"/>
              </a:rPr>
              <a:t>上海合作组织</a:t>
            </a:r>
            <a:r>
              <a:rPr lang="zh-CN" altLang="en-US" sz="1200" b="0" i="0" u="none" strike="noStrike" kern="1200" dirty="0" smtClean="0">
                <a:solidFill>
                  <a:schemeClr val="tx1"/>
                </a:solidFill>
                <a:effectLst/>
                <a:latin typeface="+mn-lt"/>
                <a:ea typeface="+mn-ea"/>
                <a:cs typeface="+mn-cs"/>
              </a:rPr>
              <a:t>，简称上合组织，是</a:t>
            </a:r>
            <a:r>
              <a:rPr lang="zh-CN" altLang="en-US" sz="1200" b="0" i="0" u="none" strike="noStrike" kern="1200" dirty="0" smtClean="0">
                <a:solidFill>
                  <a:schemeClr val="tx1"/>
                </a:solidFill>
                <a:effectLst/>
                <a:latin typeface="+mn-lt"/>
                <a:ea typeface="+mn-ea"/>
                <a:cs typeface="+mn-cs"/>
                <a:hlinkClick r:id="rId3"/>
              </a:rPr>
              <a:t>中华人民共和国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4"/>
              </a:rPr>
              <a:t>哈萨克斯坦共和国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5"/>
              </a:rPr>
              <a:t>吉尔吉斯斯坦共和国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6"/>
              </a:rPr>
              <a:t>俄罗斯联邦</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7"/>
              </a:rPr>
              <a:t>塔吉克斯坦共和国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8"/>
              </a:rPr>
              <a:t>乌兹别克斯坦共和国</a:t>
            </a:r>
            <a:r>
              <a:rPr lang="zh-CN" altLang="en-US" sz="1200" b="0" i="0" u="none" strike="noStrike" kern="1200" dirty="0" smtClean="0">
                <a:solidFill>
                  <a:schemeClr val="tx1"/>
                </a:solidFill>
                <a:effectLst/>
                <a:latin typeface="+mn-lt"/>
                <a:ea typeface="+mn-ea"/>
                <a:cs typeface="+mn-cs"/>
              </a:rPr>
              <a:t>于</a:t>
            </a:r>
            <a:r>
              <a:rPr lang="en-US" altLang="zh-CN" sz="1200" b="0" i="0" u="none" strike="noStrike" kern="1200" dirty="0" smtClean="0">
                <a:solidFill>
                  <a:schemeClr val="tx1"/>
                </a:solidFill>
                <a:effectLst/>
                <a:latin typeface="+mn-lt"/>
                <a:ea typeface="+mn-ea"/>
                <a:cs typeface="+mn-cs"/>
              </a:rPr>
              <a:t>2001</a:t>
            </a:r>
            <a:r>
              <a:rPr lang="zh-CN" altLang="en-US" sz="1200" b="0" i="0" u="none" strike="noStrike" kern="1200" dirty="0" smtClean="0">
                <a:solidFill>
                  <a:schemeClr val="tx1"/>
                </a:solidFill>
                <a:effectLst/>
                <a:latin typeface="+mn-lt"/>
                <a:ea typeface="+mn-ea"/>
                <a:cs typeface="+mn-cs"/>
              </a:rPr>
              <a:t>年</a:t>
            </a:r>
            <a:r>
              <a:rPr lang="en-US" altLang="zh-CN" sz="1200" b="0" i="0" u="none" strike="noStrike" kern="1200" dirty="0" smtClean="0">
                <a:solidFill>
                  <a:schemeClr val="tx1"/>
                </a:solidFill>
                <a:effectLst/>
                <a:latin typeface="+mn-lt"/>
                <a:ea typeface="+mn-ea"/>
                <a:cs typeface="+mn-cs"/>
              </a:rPr>
              <a:t>6</a:t>
            </a:r>
            <a:r>
              <a:rPr lang="zh-CN" altLang="en-US" sz="1200" b="0" i="0" u="none" strike="noStrike" kern="1200" dirty="0" smtClean="0">
                <a:solidFill>
                  <a:schemeClr val="tx1"/>
                </a:solidFill>
                <a:effectLst/>
                <a:latin typeface="+mn-lt"/>
                <a:ea typeface="+mn-ea"/>
                <a:cs typeface="+mn-cs"/>
              </a:rPr>
              <a:t>月</a:t>
            </a:r>
            <a:r>
              <a:rPr lang="en-US" altLang="zh-CN" sz="1200" b="0" i="0" u="none" strike="noStrike" kern="1200" dirty="0" smtClean="0">
                <a:solidFill>
                  <a:schemeClr val="tx1"/>
                </a:solidFill>
                <a:effectLst/>
                <a:latin typeface="+mn-lt"/>
                <a:ea typeface="+mn-ea"/>
                <a:cs typeface="+mn-cs"/>
              </a:rPr>
              <a:t>15</a:t>
            </a:r>
            <a:r>
              <a:rPr lang="zh-CN" altLang="en-US" sz="1200" b="0" i="0" u="none" strike="noStrike" kern="1200" dirty="0" smtClean="0">
                <a:solidFill>
                  <a:schemeClr val="tx1"/>
                </a:solidFill>
                <a:effectLst/>
                <a:latin typeface="+mn-lt"/>
                <a:ea typeface="+mn-ea"/>
                <a:cs typeface="+mn-cs"/>
              </a:rPr>
              <a:t>日在中国</a:t>
            </a:r>
            <a:r>
              <a:rPr lang="zh-CN" altLang="en-US" sz="1200" b="0" i="0" u="none" strike="noStrike" kern="1200" dirty="0" smtClean="0">
                <a:solidFill>
                  <a:schemeClr val="tx1"/>
                </a:solidFill>
                <a:effectLst/>
                <a:latin typeface="+mn-lt"/>
                <a:ea typeface="+mn-ea"/>
                <a:cs typeface="+mn-cs"/>
                <a:hlinkClick r:id="rId9"/>
              </a:rPr>
              <a:t>上海</a:t>
            </a:r>
            <a:r>
              <a:rPr lang="zh-CN" altLang="en-US" sz="1200" b="0" i="0" u="none" strike="noStrike" kern="1200" dirty="0" smtClean="0">
                <a:solidFill>
                  <a:schemeClr val="tx1"/>
                </a:solidFill>
                <a:effectLst/>
                <a:latin typeface="+mn-lt"/>
                <a:ea typeface="+mn-ea"/>
                <a:cs typeface="+mn-cs"/>
              </a:rPr>
              <a:t>宣布成立的永久性政府间</a:t>
            </a:r>
            <a:r>
              <a:rPr lang="zh-CN" altLang="en-US" sz="1200" b="0" i="0" u="none" strike="noStrike" kern="1200" dirty="0" smtClean="0">
                <a:solidFill>
                  <a:schemeClr val="tx1"/>
                </a:solidFill>
                <a:effectLst/>
                <a:latin typeface="+mn-lt"/>
                <a:ea typeface="+mn-ea"/>
                <a:cs typeface="+mn-cs"/>
                <a:hlinkClick r:id="rId10"/>
              </a:rPr>
              <a:t>国际组织</a:t>
            </a:r>
            <a:r>
              <a:rPr lang="zh-CN" altLang="en-US" sz="1200" b="0" i="0" u="none" strike="noStrike" kern="1200" dirty="0" smtClean="0">
                <a:solidFill>
                  <a:schemeClr val="tx1"/>
                </a:solidFill>
                <a:effectLst/>
                <a:latin typeface="+mn-lt"/>
                <a:ea typeface="+mn-ea"/>
                <a:cs typeface="+mn-cs"/>
              </a:rPr>
              <a:t>。</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109</a:t>
            </a:fld>
            <a:endParaRPr lang="zh-CN" altLang="en-US"/>
          </a:p>
        </p:txBody>
      </p:sp>
    </p:spTree>
    <p:extLst>
      <p:ext uri="{BB962C8B-B14F-4D97-AF65-F5344CB8AC3E}">
        <p14:creationId xmlns:p14="http://schemas.microsoft.com/office/powerpoint/2010/main" val="10499301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u="none" strike="noStrike" kern="1200" dirty="0" smtClean="0">
                <a:solidFill>
                  <a:schemeClr val="tx1"/>
                </a:solidFill>
                <a:effectLst/>
                <a:latin typeface="+mn-lt"/>
                <a:ea typeface="+mn-ea"/>
                <a:cs typeface="+mn-cs"/>
              </a:rPr>
              <a:t>上海合作组织</a:t>
            </a:r>
            <a:r>
              <a:rPr lang="zh-CN" altLang="en-US" sz="1200" b="0" i="0" u="none" strike="noStrike" kern="1200" dirty="0" smtClean="0">
                <a:solidFill>
                  <a:schemeClr val="tx1"/>
                </a:solidFill>
                <a:effectLst/>
                <a:latin typeface="+mn-lt"/>
                <a:ea typeface="+mn-ea"/>
                <a:cs typeface="+mn-cs"/>
              </a:rPr>
              <a:t>，简称上合组织，是</a:t>
            </a:r>
            <a:r>
              <a:rPr lang="zh-CN" altLang="en-US" sz="1200" b="0" i="0" u="none" strike="noStrike" kern="1200" dirty="0" smtClean="0">
                <a:solidFill>
                  <a:schemeClr val="tx1"/>
                </a:solidFill>
                <a:effectLst/>
                <a:latin typeface="+mn-lt"/>
                <a:ea typeface="+mn-ea"/>
                <a:cs typeface="+mn-cs"/>
                <a:hlinkClick r:id="rId3"/>
              </a:rPr>
              <a:t>中华人民共和国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4"/>
              </a:rPr>
              <a:t>哈萨克斯坦共和国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5"/>
              </a:rPr>
              <a:t>吉尔吉斯斯坦共和国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6"/>
              </a:rPr>
              <a:t>俄罗斯联邦</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7"/>
              </a:rPr>
              <a:t>塔吉克斯坦共和国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8"/>
              </a:rPr>
              <a:t>乌兹别克斯坦共和国</a:t>
            </a:r>
            <a:r>
              <a:rPr lang="zh-CN" altLang="en-US" sz="1200" b="0" i="0" u="none" strike="noStrike" kern="1200" dirty="0" smtClean="0">
                <a:solidFill>
                  <a:schemeClr val="tx1"/>
                </a:solidFill>
                <a:effectLst/>
                <a:latin typeface="+mn-lt"/>
                <a:ea typeface="+mn-ea"/>
                <a:cs typeface="+mn-cs"/>
              </a:rPr>
              <a:t>于</a:t>
            </a:r>
            <a:r>
              <a:rPr lang="en-US" altLang="zh-CN" sz="1200" b="0" i="0" u="none" strike="noStrike" kern="1200" dirty="0" smtClean="0">
                <a:solidFill>
                  <a:schemeClr val="tx1"/>
                </a:solidFill>
                <a:effectLst/>
                <a:latin typeface="+mn-lt"/>
                <a:ea typeface="+mn-ea"/>
                <a:cs typeface="+mn-cs"/>
              </a:rPr>
              <a:t>2001</a:t>
            </a:r>
            <a:r>
              <a:rPr lang="zh-CN" altLang="en-US" sz="1200" b="0" i="0" u="none" strike="noStrike" kern="1200" dirty="0" smtClean="0">
                <a:solidFill>
                  <a:schemeClr val="tx1"/>
                </a:solidFill>
                <a:effectLst/>
                <a:latin typeface="+mn-lt"/>
                <a:ea typeface="+mn-ea"/>
                <a:cs typeface="+mn-cs"/>
              </a:rPr>
              <a:t>年</a:t>
            </a:r>
            <a:r>
              <a:rPr lang="en-US" altLang="zh-CN" sz="1200" b="0" i="0" u="none" strike="noStrike" kern="1200" dirty="0" smtClean="0">
                <a:solidFill>
                  <a:schemeClr val="tx1"/>
                </a:solidFill>
                <a:effectLst/>
                <a:latin typeface="+mn-lt"/>
                <a:ea typeface="+mn-ea"/>
                <a:cs typeface="+mn-cs"/>
              </a:rPr>
              <a:t>6</a:t>
            </a:r>
            <a:r>
              <a:rPr lang="zh-CN" altLang="en-US" sz="1200" b="0" i="0" u="none" strike="noStrike" kern="1200" dirty="0" smtClean="0">
                <a:solidFill>
                  <a:schemeClr val="tx1"/>
                </a:solidFill>
                <a:effectLst/>
                <a:latin typeface="+mn-lt"/>
                <a:ea typeface="+mn-ea"/>
                <a:cs typeface="+mn-cs"/>
              </a:rPr>
              <a:t>月</a:t>
            </a:r>
            <a:r>
              <a:rPr lang="en-US" altLang="zh-CN" sz="1200" b="0" i="0" u="none" strike="noStrike" kern="1200" dirty="0" smtClean="0">
                <a:solidFill>
                  <a:schemeClr val="tx1"/>
                </a:solidFill>
                <a:effectLst/>
                <a:latin typeface="+mn-lt"/>
                <a:ea typeface="+mn-ea"/>
                <a:cs typeface="+mn-cs"/>
              </a:rPr>
              <a:t>15</a:t>
            </a:r>
            <a:r>
              <a:rPr lang="zh-CN" altLang="en-US" sz="1200" b="0" i="0" u="none" strike="noStrike" kern="1200" dirty="0" smtClean="0">
                <a:solidFill>
                  <a:schemeClr val="tx1"/>
                </a:solidFill>
                <a:effectLst/>
                <a:latin typeface="+mn-lt"/>
                <a:ea typeface="+mn-ea"/>
                <a:cs typeface="+mn-cs"/>
              </a:rPr>
              <a:t>日在中国</a:t>
            </a:r>
            <a:r>
              <a:rPr lang="zh-CN" altLang="en-US" sz="1200" b="0" i="0" u="none" strike="noStrike" kern="1200" dirty="0" smtClean="0">
                <a:solidFill>
                  <a:schemeClr val="tx1"/>
                </a:solidFill>
                <a:effectLst/>
                <a:latin typeface="+mn-lt"/>
                <a:ea typeface="+mn-ea"/>
                <a:cs typeface="+mn-cs"/>
                <a:hlinkClick r:id="rId9"/>
              </a:rPr>
              <a:t>上海</a:t>
            </a:r>
            <a:r>
              <a:rPr lang="zh-CN" altLang="en-US" sz="1200" b="0" i="0" u="none" strike="noStrike" kern="1200" dirty="0" smtClean="0">
                <a:solidFill>
                  <a:schemeClr val="tx1"/>
                </a:solidFill>
                <a:effectLst/>
                <a:latin typeface="+mn-lt"/>
                <a:ea typeface="+mn-ea"/>
                <a:cs typeface="+mn-cs"/>
              </a:rPr>
              <a:t>宣布成立的永久性政府间</a:t>
            </a:r>
            <a:r>
              <a:rPr lang="zh-CN" altLang="en-US" sz="1200" b="0" i="0" u="none" strike="noStrike" kern="1200" dirty="0" smtClean="0">
                <a:solidFill>
                  <a:schemeClr val="tx1"/>
                </a:solidFill>
                <a:effectLst/>
                <a:latin typeface="+mn-lt"/>
                <a:ea typeface="+mn-ea"/>
                <a:cs typeface="+mn-cs"/>
                <a:hlinkClick r:id="rId10"/>
              </a:rPr>
              <a:t>国际组织</a:t>
            </a:r>
            <a:r>
              <a:rPr lang="zh-CN" altLang="en-US" sz="1200" b="0" i="0" u="none" strike="noStrike" kern="1200" dirty="0" smtClean="0">
                <a:solidFill>
                  <a:schemeClr val="tx1"/>
                </a:solidFill>
                <a:effectLst/>
                <a:latin typeface="+mn-lt"/>
                <a:ea typeface="+mn-ea"/>
                <a:cs typeface="+mn-cs"/>
              </a:rPr>
              <a:t>。</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110</a:t>
            </a:fld>
            <a:endParaRPr lang="zh-CN" altLang="en-US"/>
          </a:p>
        </p:txBody>
      </p:sp>
    </p:spTree>
    <p:extLst>
      <p:ext uri="{BB962C8B-B14F-4D97-AF65-F5344CB8AC3E}">
        <p14:creationId xmlns:p14="http://schemas.microsoft.com/office/powerpoint/2010/main" val="5213519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u="none" strike="noStrike" kern="1200" dirty="0" smtClean="0">
                <a:solidFill>
                  <a:schemeClr val="tx1"/>
                </a:solidFill>
                <a:effectLst/>
                <a:latin typeface="+mn-lt"/>
                <a:ea typeface="+mn-ea"/>
                <a:cs typeface="+mn-cs"/>
              </a:rPr>
              <a:t>上海合作组织</a:t>
            </a:r>
            <a:r>
              <a:rPr lang="zh-CN" altLang="en-US" sz="1200" b="0" i="0" u="none" strike="noStrike" kern="1200" dirty="0" smtClean="0">
                <a:solidFill>
                  <a:schemeClr val="tx1"/>
                </a:solidFill>
                <a:effectLst/>
                <a:latin typeface="+mn-lt"/>
                <a:ea typeface="+mn-ea"/>
                <a:cs typeface="+mn-cs"/>
              </a:rPr>
              <a:t>，简称上合组织，是</a:t>
            </a:r>
            <a:r>
              <a:rPr lang="zh-CN" altLang="en-US" sz="1200" b="0" i="0" u="none" strike="noStrike" kern="1200" dirty="0" smtClean="0">
                <a:solidFill>
                  <a:schemeClr val="tx1"/>
                </a:solidFill>
                <a:effectLst/>
                <a:latin typeface="+mn-lt"/>
                <a:ea typeface="+mn-ea"/>
                <a:cs typeface="+mn-cs"/>
                <a:hlinkClick r:id="rId3"/>
              </a:rPr>
              <a:t>中华人民共和国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4"/>
              </a:rPr>
              <a:t>哈萨克斯坦共和国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5"/>
              </a:rPr>
              <a:t>吉尔吉斯斯坦共和国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6"/>
              </a:rPr>
              <a:t>俄罗斯联邦</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7"/>
              </a:rPr>
              <a:t>塔吉克斯坦共和国</a:t>
            </a:r>
            <a:r>
              <a:rPr lang="zh-CN" altLang="en-US" sz="1200" b="0" i="0" u="none" strike="noStrike" kern="1200" dirty="0" smtClean="0">
                <a:solidFill>
                  <a:schemeClr val="tx1"/>
                </a:solidFill>
                <a:effectLst/>
                <a:latin typeface="+mn-lt"/>
                <a:ea typeface="+mn-ea"/>
                <a:cs typeface="+mn-cs"/>
              </a:rPr>
              <a:t>、</a:t>
            </a:r>
            <a:r>
              <a:rPr lang="zh-CN" altLang="en-US" sz="1200" b="0" i="0" u="none" strike="noStrike" kern="1200" dirty="0" smtClean="0">
                <a:solidFill>
                  <a:schemeClr val="tx1"/>
                </a:solidFill>
                <a:effectLst/>
                <a:latin typeface="+mn-lt"/>
                <a:ea typeface="+mn-ea"/>
                <a:cs typeface="+mn-cs"/>
                <a:hlinkClick r:id="rId8"/>
              </a:rPr>
              <a:t>乌兹别克斯坦共和国</a:t>
            </a:r>
            <a:r>
              <a:rPr lang="zh-CN" altLang="en-US" sz="1200" b="0" i="0" u="none" strike="noStrike" kern="1200" dirty="0" smtClean="0">
                <a:solidFill>
                  <a:schemeClr val="tx1"/>
                </a:solidFill>
                <a:effectLst/>
                <a:latin typeface="+mn-lt"/>
                <a:ea typeface="+mn-ea"/>
                <a:cs typeface="+mn-cs"/>
              </a:rPr>
              <a:t>于</a:t>
            </a:r>
            <a:r>
              <a:rPr lang="en-US" altLang="zh-CN" sz="1200" b="0" i="0" u="none" strike="noStrike" kern="1200" dirty="0" smtClean="0">
                <a:solidFill>
                  <a:schemeClr val="tx1"/>
                </a:solidFill>
                <a:effectLst/>
                <a:latin typeface="+mn-lt"/>
                <a:ea typeface="+mn-ea"/>
                <a:cs typeface="+mn-cs"/>
              </a:rPr>
              <a:t>2001</a:t>
            </a:r>
            <a:r>
              <a:rPr lang="zh-CN" altLang="en-US" sz="1200" b="0" i="0" u="none" strike="noStrike" kern="1200" dirty="0" smtClean="0">
                <a:solidFill>
                  <a:schemeClr val="tx1"/>
                </a:solidFill>
                <a:effectLst/>
                <a:latin typeface="+mn-lt"/>
                <a:ea typeface="+mn-ea"/>
                <a:cs typeface="+mn-cs"/>
              </a:rPr>
              <a:t>年</a:t>
            </a:r>
            <a:r>
              <a:rPr lang="en-US" altLang="zh-CN" sz="1200" b="0" i="0" u="none" strike="noStrike" kern="1200" dirty="0" smtClean="0">
                <a:solidFill>
                  <a:schemeClr val="tx1"/>
                </a:solidFill>
                <a:effectLst/>
                <a:latin typeface="+mn-lt"/>
                <a:ea typeface="+mn-ea"/>
                <a:cs typeface="+mn-cs"/>
              </a:rPr>
              <a:t>6</a:t>
            </a:r>
            <a:r>
              <a:rPr lang="zh-CN" altLang="en-US" sz="1200" b="0" i="0" u="none" strike="noStrike" kern="1200" dirty="0" smtClean="0">
                <a:solidFill>
                  <a:schemeClr val="tx1"/>
                </a:solidFill>
                <a:effectLst/>
                <a:latin typeface="+mn-lt"/>
                <a:ea typeface="+mn-ea"/>
                <a:cs typeface="+mn-cs"/>
              </a:rPr>
              <a:t>月</a:t>
            </a:r>
            <a:r>
              <a:rPr lang="en-US" altLang="zh-CN" sz="1200" b="0" i="0" u="none" strike="noStrike" kern="1200" dirty="0" smtClean="0">
                <a:solidFill>
                  <a:schemeClr val="tx1"/>
                </a:solidFill>
                <a:effectLst/>
                <a:latin typeface="+mn-lt"/>
                <a:ea typeface="+mn-ea"/>
                <a:cs typeface="+mn-cs"/>
              </a:rPr>
              <a:t>15</a:t>
            </a:r>
            <a:r>
              <a:rPr lang="zh-CN" altLang="en-US" sz="1200" b="0" i="0" u="none" strike="noStrike" kern="1200" dirty="0" smtClean="0">
                <a:solidFill>
                  <a:schemeClr val="tx1"/>
                </a:solidFill>
                <a:effectLst/>
                <a:latin typeface="+mn-lt"/>
                <a:ea typeface="+mn-ea"/>
                <a:cs typeface="+mn-cs"/>
              </a:rPr>
              <a:t>日在中国</a:t>
            </a:r>
            <a:r>
              <a:rPr lang="zh-CN" altLang="en-US" sz="1200" b="0" i="0" u="none" strike="noStrike" kern="1200" dirty="0" smtClean="0">
                <a:solidFill>
                  <a:schemeClr val="tx1"/>
                </a:solidFill>
                <a:effectLst/>
                <a:latin typeface="+mn-lt"/>
                <a:ea typeface="+mn-ea"/>
                <a:cs typeface="+mn-cs"/>
                <a:hlinkClick r:id="rId9"/>
              </a:rPr>
              <a:t>上海</a:t>
            </a:r>
            <a:r>
              <a:rPr lang="zh-CN" altLang="en-US" sz="1200" b="0" i="0" u="none" strike="noStrike" kern="1200" dirty="0" smtClean="0">
                <a:solidFill>
                  <a:schemeClr val="tx1"/>
                </a:solidFill>
                <a:effectLst/>
                <a:latin typeface="+mn-lt"/>
                <a:ea typeface="+mn-ea"/>
                <a:cs typeface="+mn-cs"/>
              </a:rPr>
              <a:t>宣布成立的永久性政府间</a:t>
            </a:r>
            <a:r>
              <a:rPr lang="zh-CN" altLang="en-US" sz="1200" b="0" i="0" u="none" strike="noStrike" kern="1200" dirty="0" smtClean="0">
                <a:solidFill>
                  <a:schemeClr val="tx1"/>
                </a:solidFill>
                <a:effectLst/>
                <a:latin typeface="+mn-lt"/>
                <a:ea typeface="+mn-ea"/>
                <a:cs typeface="+mn-cs"/>
                <a:hlinkClick r:id="rId10"/>
              </a:rPr>
              <a:t>国际组织</a:t>
            </a:r>
            <a:r>
              <a:rPr lang="zh-CN" altLang="en-US" sz="1200" b="0" i="0" u="none" strike="noStrike" kern="1200" dirty="0" smtClean="0">
                <a:solidFill>
                  <a:schemeClr val="tx1"/>
                </a:solidFill>
                <a:effectLst/>
                <a:latin typeface="+mn-lt"/>
                <a:ea typeface="+mn-ea"/>
                <a:cs typeface="+mn-cs"/>
              </a:rPr>
              <a:t>。</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111</a:t>
            </a:fld>
            <a:endParaRPr lang="zh-CN" altLang="en-US"/>
          </a:p>
        </p:txBody>
      </p:sp>
    </p:spTree>
    <p:extLst>
      <p:ext uri="{BB962C8B-B14F-4D97-AF65-F5344CB8AC3E}">
        <p14:creationId xmlns:p14="http://schemas.microsoft.com/office/powerpoint/2010/main" val="69825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113</a:t>
            </a:fld>
            <a:endParaRPr lang="zh-CN" altLang="en-US">
              <a:solidFill>
                <a:prstClr val="black"/>
              </a:solidFill>
            </a:endParaRPr>
          </a:p>
        </p:txBody>
      </p:sp>
    </p:spTree>
    <p:extLst>
      <p:ext uri="{BB962C8B-B14F-4D97-AF65-F5344CB8AC3E}">
        <p14:creationId xmlns:p14="http://schemas.microsoft.com/office/powerpoint/2010/main" val="20148717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114</a:t>
            </a:fld>
            <a:endParaRPr lang="zh-CN" altLang="en-US"/>
          </a:p>
        </p:txBody>
      </p:sp>
    </p:spTree>
    <p:extLst>
      <p:ext uri="{BB962C8B-B14F-4D97-AF65-F5344CB8AC3E}">
        <p14:creationId xmlns:p14="http://schemas.microsoft.com/office/powerpoint/2010/main" val="8093261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正确探索显得尤为珍贵</a:t>
            </a:r>
            <a:endParaRPr kumimoji="1" lang="en-US" altLang="zh-CN" dirty="0" smtClean="0"/>
          </a:p>
          <a:p>
            <a:endParaRPr kumimoji="1" lang="en-US" altLang="zh-CN" dirty="0" smtClean="0"/>
          </a:p>
          <a:p>
            <a:r>
              <a:rPr lang="zh-CN" altLang="en-US" b="1" dirty="0" smtClean="0">
                <a:solidFill>
                  <a:srgbClr val="C00000"/>
                </a:solidFill>
                <a:latin typeface="黑体" pitchFamily="49" charset="-122"/>
                <a:ea typeface="黑体" pitchFamily="49" charset="-122"/>
              </a:rPr>
              <a:t> 1964年10月</a:t>
            </a:r>
            <a:r>
              <a:rPr lang="zh-CN" altLang="en-US" dirty="0" smtClean="0">
                <a:latin typeface="黑体" pitchFamily="49" charset="-122"/>
                <a:ea typeface="黑体" pitchFamily="49" charset="-122"/>
              </a:rPr>
              <a:t>，中国爆炸了第一颗</a:t>
            </a:r>
            <a:r>
              <a:rPr lang="zh-CN" altLang="en-US" b="1" dirty="0" smtClean="0">
                <a:solidFill>
                  <a:srgbClr val="C00000"/>
                </a:solidFill>
                <a:latin typeface="黑体" pitchFamily="49" charset="-122"/>
                <a:ea typeface="黑体" pitchFamily="49" charset="-122"/>
              </a:rPr>
              <a:t>原子弹</a:t>
            </a:r>
            <a:endParaRPr lang="en-US" altLang="zh-CN" b="1" dirty="0" smtClean="0">
              <a:solidFill>
                <a:srgbClr val="C00000"/>
              </a:solidFill>
              <a:latin typeface="黑体" pitchFamily="49" charset="-122"/>
              <a:ea typeface="黑体" pitchFamily="49" charset="-122"/>
            </a:endParaRPr>
          </a:p>
          <a:p>
            <a:r>
              <a:rPr lang="zh-CN" altLang="en-US" b="1" dirty="0" smtClean="0">
                <a:solidFill>
                  <a:srgbClr val="C00000"/>
                </a:solidFill>
                <a:latin typeface="黑体" pitchFamily="49" charset="-122"/>
                <a:ea typeface="黑体" pitchFamily="49" charset="-122"/>
              </a:rPr>
              <a:t>    1967年6月</a:t>
            </a:r>
            <a:r>
              <a:rPr lang="zh-CN" altLang="en-US" dirty="0" smtClean="0">
                <a:latin typeface="黑体" pitchFamily="49" charset="-122"/>
                <a:ea typeface="黑体" pitchFamily="49" charset="-122"/>
              </a:rPr>
              <a:t>，爆炸了第一颗</a:t>
            </a:r>
            <a:r>
              <a:rPr lang="zh-CN" altLang="en-US" b="1" dirty="0" smtClean="0">
                <a:solidFill>
                  <a:srgbClr val="C00000"/>
                </a:solidFill>
                <a:latin typeface="黑体" pitchFamily="49" charset="-122"/>
                <a:ea typeface="黑体" pitchFamily="49" charset="-122"/>
              </a:rPr>
              <a:t>氢弹</a:t>
            </a:r>
            <a:endParaRPr lang="en-US" altLang="zh-CN" b="1" dirty="0" smtClean="0">
              <a:solidFill>
                <a:srgbClr val="C00000"/>
              </a:solidFill>
              <a:latin typeface="黑体" pitchFamily="49" charset="-122"/>
              <a:ea typeface="黑体" pitchFamily="49" charset="-122"/>
            </a:endParaRPr>
          </a:p>
          <a:p>
            <a:r>
              <a:rPr lang="zh-CN" altLang="en-US" b="1" dirty="0" smtClean="0">
                <a:solidFill>
                  <a:srgbClr val="C00000"/>
                </a:solidFill>
                <a:latin typeface="黑体" pitchFamily="49" charset="-122"/>
                <a:ea typeface="黑体" pitchFamily="49" charset="-122"/>
              </a:rPr>
              <a:t>    1970年4月</a:t>
            </a:r>
            <a:r>
              <a:rPr lang="zh-CN" altLang="en-US" dirty="0" smtClean="0">
                <a:latin typeface="黑体" pitchFamily="49" charset="-122"/>
                <a:ea typeface="黑体" pitchFamily="49" charset="-122"/>
              </a:rPr>
              <a:t>，第一颗</a:t>
            </a:r>
            <a:r>
              <a:rPr lang="zh-CN" altLang="en-US" dirty="0" smtClean="0">
                <a:solidFill>
                  <a:srgbClr val="C00000"/>
                </a:solidFill>
                <a:latin typeface="黑体" pitchFamily="49" charset="-122"/>
                <a:ea typeface="黑体" pitchFamily="49" charset="-122"/>
              </a:rPr>
              <a:t>人</a:t>
            </a:r>
            <a:r>
              <a:rPr lang="zh-CN" altLang="en-US" b="1" dirty="0" smtClean="0">
                <a:solidFill>
                  <a:srgbClr val="C00000"/>
                </a:solidFill>
                <a:latin typeface="黑体" pitchFamily="49" charset="-122"/>
                <a:ea typeface="黑体" pitchFamily="49" charset="-122"/>
              </a:rPr>
              <a:t>造地球卫星</a:t>
            </a:r>
            <a:r>
              <a:rPr lang="zh-CN" altLang="en-US" dirty="0" smtClean="0">
                <a:latin typeface="黑体" pitchFamily="49" charset="-122"/>
                <a:ea typeface="黑体" pitchFamily="49" charset="-122"/>
              </a:rPr>
              <a:t>发射成功</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4</a:t>
            </a:fld>
            <a:endParaRPr lang="zh-CN" altLang="en-US"/>
          </a:p>
        </p:txBody>
      </p:sp>
    </p:spTree>
    <p:extLst>
      <p:ext uri="{BB962C8B-B14F-4D97-AF65-F5344CB8AC3E}">
        <p14:creationId xmlns:p14="http://schemas.microsoft.com/office/powerpoint/2010/main" val="1163455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solidFill>
                  <a:prstClr val="black"/>
                </a:solidFill>
              </a:rPr>
              <a:pPr/>
              <a:t>5</a:t>
            </a:fld>
            <a:endParaRPr lang="zh-CN" altLang="en-US">
              <a:solidFill>
                <a:prstClr val="black"/>
              </a:solidFill>
            </a:endParaRPr>
          </a:p>
        </p:txBody>
      </p:sp>
    </p:spTree>
    <p:extLst>
      <p:ext uri="{BB962C8B-B14F-4D97-AF65-F5344CB8AC3E}">
        <p14:creationId xmlns:p14="http://schemas.microsoft.com/office/powerpoint/2010/main" val="115724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6</a:t>
            </a:fld>
            <a:endParaRPr lang="zh-CN" altLang="en-US"/>
          </a:p>
        </p:txBody>
      </p:sp>
    </p:spTree>
    <p:extLst>
      <p:ext uri="{BB962C8B-B14F-4D97-AF65-F5344CB8AC3E}">
        <p14:creationId xmlns:p14="http://schemas.microsoft.com/office/powerpoint/2010/main" val="640571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2116728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6019162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24929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204357" y="439366"/>
            <a:ext cx="9301843" cy="544050"/>
          </a:xfrm>
        </p:spPr>
        <p:txBody>
          <a:bodyPr>
            <a:noAutofit/>
          </a:bodyPr>
          <a:lstStyle>
            <a:lvl1pPr>
              <a:defRPr sz="3200">
                <a:solidFill>
                  <a:schemeClr val="bg1"/>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a:xfrm>
            <a:off x="838200" y="1266534"/>
            <a:ext cx="10515600" cy="4351338"/>
          </a:xfrm>
        </p:spPr>
        <p:txBody>
          <a:bodyPr>
            <a:normAutofit/>
          </a:bodyPr>
          <a:lstStyle>
            <a:lvl1pPr marL="0" indent="0">
              <a:lnSpc>
                <a:spcPct val="150000"/>
              </a:lnSpc>
              <a:buNone/>
              <a:defRPr sz="1800">
                <a:latin typeface="微软雅黑" panose="020B0503020204020204" pitchFamily="34" charset="-122"/>
                <a:ea typeface="微软雅黑" panose="020B0503020204020204" pitchFamily="34" charset="-122"/>
              </a:defRPr>
            </a:lvl1pPr>
            <a:lvl2pPr marL="457200" indent="0">
              <a:lnSpc>
                <a:spcPct val="150000"/>
              </a:lnSpc>
              <a:buNone/>
              <a:defRPr sz="1800">
                <a:latin typeface="微软雅黑" panose="020B0503020204020204" pitchFamily="34" charset="-122"/>
                <a:ea typeface="微软雅黑" panose="020B0503020204020204" pitchFamily="34" charset="-122"/>
              </a:defRPr>
            </a:lvl2pPr>
            <a:lvl3pPr marL="914400" indent="0">
              <a:lnSpc>
                <a:spcPct val="150000"/>
              </a:lnSpc>
              <a:buNone/>
              <a:defRPr sz="1800">
                <a:latin typeface="微软雅黑" panose="020B0503020204020204" pitchFamily="34" charset="-122"/>
                <a:ea typeface="微软雅黑" panose="020B0503020204020204" pitchFamily="34" charset="-122"/>
              </a:defRPr>
            </a:lvl3pPr>
            <a:lvl4pPr marL="1371600" indent="0">
              <a:lnSpc>
                <a:spcPct val="150000"/>
              </a:lnSpc>
              <a:buNone/>
              <a:defRPr sz="1800">
                <a:latin typeface="微软雅黑" panose="020B0503020204020204" pitchFamily="34" charset="-122"/>
                <a:ea typeface="微软雅黑" panose="020B0503020204020204" pitchFamily="34" charset="-122"/>
              </a:defRPr>
            </a:lvl4pPr>
            <a:lvl5pPr marL="1828800" indent="0">
              <a:lnSpc>
                <a:spcPct val="150000"/>
              </a:lnSpc>
              <a:buNone/>
              <a:defRPr sz="18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bg>
      <p:bgRef idx="1001">
        <a:schemeClr val="bg1"/>
      </p:bgRef>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564495" y="412152"/>
            <a:ext cx="10192076" cy="544050"/>
          </a:xfrm>
        </p:spPr>
        <p:txBody>
          <a:bodyPr>
            <a:noAutofit/>
          </a:bodyPr>
          <a:lstStyle>
            <a:lvl1pPr>
              <a:defRPr sz="3200">
                <a:solidFill>
                  <a:schemeClr val="bg1"/>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a:xfrm>
            <a:off x="838200" y="1266534"/>
            <a:ext cx="10515600" cy="4351338"/>
          </a:xfrm>
        </p:spPr>
        <p:txBody>
          <a:bodyPr>
            <a:normAutofit/>
          </a:bodyPr>
          <a:lstStyle>
            <a:lvl1pPr marL="0" indent="0">
              <a:lnSpc>
                <a:spcPct val="150000"/>
              </a:lnSpc>
              <a:buNone/>
              <a:defRPr sz="1800">
                <a:latin typeface="微软雅黑" panose="020B0503020204020204" pitchFamily="34" charset="-122"/>
                <a:ea typeface="微软雅黑" panose="020B0503020204020204" pitchFamily="34" charset="-122"/>
              </a:defRPr>
            </a:lvl1pPr>
            <a:lvl2pPr marL="457200" indent="0">
              <a:lnSpc>
                <a:spcPct val="150000"/>
              </a:lnSpc>
              <a:buNone/>
              <a:defRPr sz="1800">
                <a:latin typeface="微软雅黑" panose="020B0503020204020204" pitchFamily="34" charset="-122"/>
                <a:ea typeface="微软雅黑" panose="020B0503020204020204" pitchFamily="34" charset="-122"/>
              </a:defRPr>
            </a:lvl2pPr>
            <a:lvl3pPr marL="914400" indent="0">
              <a:lnSpc>
                <a:spcPct val="150000"/>
              </a:lnSpc>
              <a:buNone/>
              <a:defRPr sz="1800">
                <a:latin typeface="微软雅黑" panose="020B0503020204020204" pitchFamily="34" charset="-122"/>
                <a:ea typeface="微软雅黑" panose="020B0503020204020204" pitchFamily="34" charset="-122"/>
              </a:defRPr>
            </a:lvl3pPr>
            <a:lvl4pPr marL="1371600" indent="0">
              <a:lnSpc>
                <a:spcPct val="150000"/>
              </a:lnSpc>
              <a:buNone/>
              <a:defRPr sz="1800">
                <a:latin typeface="微软雅黑" panose="020B0503020204020204" pitchFamily="34" charset="-122"/>
                <a:ea typeface="微软雅黑" panose="020B0503020204020204" pitchFamily="34" charset="-122"/>
              </a:defRPr>
            </a:lvl4pPr>
            <a:lvl5pPr marL="1828800" indent="0">
              <a:lnSpc>
                <a:spcPct val="150000"/>
              </a:lnSpc>
              <a:buNone/>
              <a:defRPr sz="18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50671046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564495" y="412152"/>
            <a:ext cx="10192076" cy="544050"/>
          </a:xfrm>
        </p:spPr>
        <p:txBody>
          <a:bodyPr>
            <a:noAutofit/>
          </a:bodyPr>
          <a:lstStyle>
            <a:lvl1pPr>
              <a:defRPr sz="3200">
                <a:solidFill>
                  <a:schemeClr val="bg1"/>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a:xfrm>
            <a:off x="838200" y="1266534"/>
            <a:ext cx="10515600" cy="4351338"/>
          </a:xfrm>
        </p:spPr>
        <p:txBody>
          <a:bodyPr>
            <a:normAutofit/>
          </a:bodyPr>
          <a:lstStyle>
            <a:lvl1pPr marL="0" indent="0">
              <a:lnSpc>
                <a:spcPct val="150000"/>
              </a:lnSpc>
              <a:buNone/>
              <a:defRPr sz="1800">
                <a:latin typeface="微软雅黑" panose="020B0503020204020204" pitchFamily="34" charset="-122"/>
                <a:ea typeface="微软雅黑" panose="020B0503020204020204" pitchFamily="34" charset="-122"/>
              </a:defRPr>
            </a:lvl1pPr>
            <a:lvl2pPr marL="457200" indent="0">
              <a:lnSpc>
                <a:spcPct val="150000"/>
              </a:lnSpc>
              <a:buNone/>
              <a:defRPr sz="1800">
                <a:latin typeface="微软雅黑" panose="020B0503020204020204" pitchFamily="34" charset="-122"/>
                <a:ea typeface="微软雅黑" panose="020B0503020204020204" pitchFamily="34" charset="-122"/>
              </a:defRPr>
            </a:lvl2pPr>
            <a:lvl3pPr marL="914400" indent="0">
              <a:lnSpc>
                <a:spcPct val="150000"/>
              </a:lnSpc>
              <a:buNone/>
              <a:defRPr sz="1800">
                <a:latin typeface="微软雅黑" panose="020B0503020204020204" pitchFamily="34" charset="-122"/>
                <a:ea typeface="微软雅黑" panose="020B0503020204020204" pitchFamily="34" charset="-122"/>
              </a:defRPr>
            </a:lvl3pPr>
            <a:lvl4pPr marL="1371600" indent="0">
              <a:lnSpc>
                <a:spcPct val="150000"/>
              </a:lnSpc>
              <a:buNone/>
              <a:defRPr sz="1800">
                <a:latin typeface="微软雅黑" panose="020B0503020204020204" pitchFamily="34" charset="-122"/>
                <a:ea typeface="微软雅黑" panose="020B0503020204020204" pitchFamily="34" charset="-122"/>
              </a:defRPr>
            </a:lvl4pPr>
            <a:lvl5pPr marL="1828800" indent="0">
              <a:lnSpc>
                <a:spcPct val="150000"/>
              </a:lnSpc>
              <a:buNone/>
              <a:defRPr sz="18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38588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2225333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216650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8381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4193191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380095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259812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670372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4873718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934159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943248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791220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204357" y="439366"/>
            <a:ext cx="9301843" cy="544050"/>
          </a:xfrm>
        </p:spPr>
        <p:txBody>
          <a:bodyPr>
            <a:noAutofit/>
          </a:bodyPr>
          <a:lstStyle>
            <a:lvl1pPr>
              <a:defRPr sz="3200">
                <a:solidFill>
                  <a:schemeClr val="bg1"/>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a:xfrm>
            <a:off x="838200" y="1266534"/>
            <a:ext cx="10515600" cy="4351338"/>
          </a:xfrm>
        </p:spPr>
        <p:txBody>
          <a:bodyPr>
            <a:normAutofit/>
          </a:bodyPr>
          <a:lstStyle>
            <a:lvl1pPr marL="0" indent="0">
              <a:lnSpc>
                <a:spcPct val="150000"/>
              </a:lnSpc>
              <a:buNone/>
              <a:defRPr sz="1800">
                <a:latin typeface="微软雅黑" panose="020B0503020204020204" pitchFamily="34" charset="-122"/>
                <a:ea typeface="微软雅黑" panose="020B0503020204020204" pitchFamily="34" charset="-122"/>
              </a:defRPr>
            </a:lvl1pPr>
            <a:lvl2pPr marL="457200" indent="0">
              <a:lnSpc>
                <a:spcPct val="150000"/>
              </a:lnSpc>
              <a:buNone/>
              <a:defRPr sz="1800">
                <a:latin typeface="微软雅黑" panose="020B0503020204020204" pitchFamily="34" charset="-122"/>
                <a:ea typeface="微软雅黑" panose="020B0503020204020204" pitchFamily="34" charset="-122"/>
              </a:defRPr>
            </a:lvl2pPr>
            <a:lvl3pPr marL="914400" indent="0">
              <a:lnSpc>
                <a:spcPct val="150000"/>
              </a:lnSpc>
              <a:buNone/>
              <a:defRPr sz="1800">
                <a:latin typeface="微软雅黑" panose="020B0503020204020204" pitchFamily="34" charset="-122"/>
                <a:ea typeface="微软雅黑" panose="020B0503020204020204" pitchFamily="34" charset="-122"/>
              </a:defRPr>
            </a:lvl3pPr>
            <a:lvl4pPr marL="1371600" indent="0">
              <a:lnSpc>
                <a:spcPct val="150000"/>
              </a:lnSpc>
              <a:buNone/>
              <a:defRPr sz="1800">
                <a:latin typeface="微软雅黑" panose="020B0503020204020204" pitchFamily="34" charset="-122"/>
                <a:ea typeface="微软雅黑" panose="020B0503020204020204" pitchFamily="34" charset="-122"/>
              </a:defRPr>
            </a:lvl4pPr>
            <a:lvl5pPr marL="1828800" indent="0">
              <a:lnSpc>
                <a:spcPct val="150000"/>
              </a:lnSpc>
              <a:buNone/>
              <a:defRPr sz="18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05070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747026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2622628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6889927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15989142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空白">
    <p:bg>
      <p:bgRef idx="1001">
        <a:schemeClr val="bg1"/>
      </p:bgRef>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Tree>
    <p:extLst>
      <p:ext uri="{BB962C8B-B14F-4D97-AF65-F5344CB8AC3E}">
        <p14:creationId xmlns:p14="http://schemas.microsoft.com/office/powerpoint/2010/main" val="3907442756"/>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5614763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1629664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4010563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88630042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8984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84241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204357" y="439366"/>
            <a:ext cx="9301843" cy="544050"/>
          </a:xfrm>
        </p:spPr>
        <p:txBody>
          <a:bodyPr>
            <a:noAutofit/>
          </a:bodyPr>
          <a:lstStyle>
            <a:lvl1pPr>
              <a:defRPr sz="3200">
                <a:solidFill>
                  <a:schemeClr val="bg1"/>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a:xfrm>
            <a:off x="838200" y="1266534"/>
            <a:ext cx="10515600" cy="4351338"/>
          </a:xfrm>
        </p:spPr>
        <p:txBody>
          <a:bodyPr>
            <a:normAutofit/>
          </a:bodyPr>
          <a:lstStyle>
            <a:lvl1pPr marL="0" indent="0">
              <a:lnSpc>
                <a:spcPct val="150000"/>
              </a:lnSpc>
              <a:buNone/>
              <a:defRPr sz="1800">
                <a:latin typeface="微软雅黑" panose="020B0503020204020204" pitchFamily="34" charset="-122"/>
                <a:ea typeface="微软雅黑" panose="020B0503020204020204" pitchFamily="34" charset="-122"/>
              </a:defRPr>
            </a:lvl1pPr>
            <a:lvl2pPr marL="457200" indent="0">
              <a:lnSpc>
                <a:spcPct val="150000"/>
              </a:lnSpc>
              <a:buNone/>
              <a:defRPr sz="1800">
                <a:latin typeface="微软雅黑" panose="020B0503020204020204" pitchFamily="34" charset="-122"/>
                <a:ea typeface="微软雅黑" panose="020B0503020204020204" pitchFamily="34" charset="-122"/>
              </a:defRPr>
            </a:lvl2pPr>
            <a:lvl3pPr marL="914400" indent="0">
              <a:lnSpc>
                <a:spcPct val="150000"/>
              </a:lnSpc>
              <a:buNone/>
              <a:defRPr sz="1800">
                <a:latin typeface="微软雅黑" panose="020B0503020204020204" pitchFamily="34" charset="-122"/>
                <a:ea typeface="微软雅黑" panose="020B0503020204020204" pitchFamily="34" charset="-122"/>
              </a:defRPr>
            </a:lvl3pPr>
            <a:lvl4pPr marL="1371600" indent="0">
              <a:lnSpc>
                <a:spcPct val="150000"/>
              </a:lnSpc>
              <a:buNone/>
              <a:defRPr sz="1800">
                <a:latin typeface="微软雅黑" panose="020B0503020204020204" pitchFamily="34" charset="-122"/>
                <a:ea typeface="微软雅黑" panose="020B0503020204020204" pitchFamily="34" charset="-122"/>
              </a:defRPr>
            </a:lvl4pPr>
            <a:lvl5pPr marL="1828800" indent="0">
              <a:lnSpc>
                <a:spcPct val="150000"/>
              </a:lnSpc>
              <a:buNone/>
              <a:defRPr sz="18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2697658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902467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2472370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2677788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157507783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空白">
    <p:bg>
      <p:bgRef idx="1001">
        <a:schemeClr val="bg1"/>
      </p:bgRef>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Tree>
    <p:extLst>
      <p:ext uri="{BB962C8B-B14F-4D97-AF65-F5344CB8AC3E}">
        <p14:creationId xmlns:p14="http://schemas.microsoft.com/office/powerpoint/2010/main" val="1400640996"/>
      </p:ext>
    </p:extLst>
  </p:cSld>
  <p:clrMapOvr>
    <a:overrideClrMapping bg1="lt1" tx1="dk1" bg2="lt2" tx2="dk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5968856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66627034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7152974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84584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166428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55855887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564495" y="412152"/>
            <a:ext cx="10192076" cy="544050"/>
          </a:xfrm>
        </p:spPr>
        <p:txBody>
          <a:bodyPr>
            <a:noAutofit/>
          </a:bodyPr>
          <a:lstStyle>
            <a:lvl1pPr>
              <a:defRPr sz="3200">
                <a:solidFill>
                  <a:schemeClr val="bg1"/>
                </a:solidFill>
                <a:latin typeface="华文新魏" panose="02010800040101010101" pitchFamily="2" charset="-122"/>
                <a:ea typeface="华文新魏" panose="02010800040101010101" pitchFamily="2" charset="-122"/>
              </a:defRPr>
            </a:lvl1pPr>
          </a:lstStyle>
          <a:p>
            <a:r>
              <a:rPr lang="zh-CN" altLang="en-US" dirty="0"/>
              <a:t>单击此处编辑母版标题样式</a:t>
            </a:r>
          </a:p>
        </p:txBody>
      </p:sp>
      <p:sp>
        <p:nvSpPr>
          <p:cNvPr id="3" name="内容占位符 2"/>
          <p:cNvSpPr>
            <a:spLocks noGrp="1"/>
          </p:cNvSpPr>
          <p:nvPr>
            <p:ph idx="1"/>
          </p:nvPr>
        </p:nvSpPr>
        <p:spPr>
          <a:xfrm>
            <a:off x="838200" y="1266534"/>
            <a:ext cx="10515600" cy="4351338"/>
          </a:xfrm>
        </p:spPr>
        <p:txBody>
          <a:bodyPr>
            <a:normAutofit/>
          </a:bodyPr>
          <a:lstStyle>
            <a:lvl1pPr marL="0" indent="0">
              <a:lnSpc>
                <a:spcPct val="150000"/>
              </a:lnSpc>
              <a:buNone/>
              <a:defRPr sz="1800">
                <a:latin typeface="微软雅黑" panose="020B0503020204020204" pitchFamily="34" charset="-122"/>
                <a:ea typeface="微软雅黑" panose="020B0503020204020204" pitchFamily="34" charset="-122"/>
              </a:defRPr>
            </a:lvl1pPr>
            <a:lvl2pPr marL="457200" indent="0">
              <a:lnSpc>
                <a:spcPct val="150000"/>
              </a:lnSpc>
              <a:buNone/>
              <a:defRPr sz="1800">
                <a:latin typeface="微软雅黑" panose="020B0503020204020204" pitchFamily="34" charset="-122"/>
                <a:ea typeface="微软雅黑" panose="020B0503020204020204" pitchFamily="34" charset="-122"/>
              </a:defRPr>
            </a:lvl2pPr>
            <a:lvl3pPr marL="914400" indent="0">
              <a:lnSpc>
                <a:spcPct val="150000"/>
              </a:lnSpc>
              <a:buNone/>
              <a:defRPr sz="1800">
                <a:latin typeface="微软雅黑" panose="020B0503020204020204" pitchFamily="34" charset="-122"/>
                <a:ea typeface="微软雅黑" panose="020B0503020204020204" pitchFamily="34" charset="-122"/>
              </a:defRPr>
            </a:lvl3pPr>
            <a:lvl4pPr marL="1371600" indent="0">
              <a:lnSpc>
                <a:spcPct val="150000"/>
              </a:lnSpc>
              <a:buNone/>
              <a:defRPr sz="1800">
                <a:latin typeface="微软雅黑" panose="020B0503020204020204" pitchFamily="34" charset="-122"/>
                <a:ea typeface="微软雅黑" panose="020B0503020204020204" pitchFamily="34" charset="-122"/>
              </a:defRPr>
            </a:lvl4pPr>
            <a:lvl5pPr marL="1828800" indent="0">
              <a:lnSpc>
                <a:spcPct val="150000"/>
              </a:lnSpc>
              <a:buNone/>
              <a:defRPr sz="18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16221554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0179656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95693331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3803950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9568052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095785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6583965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58329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3579655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6831105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765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t>2019/12/27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theme" Target="../theme/theme2.xml"/><Relationship Id="rId14" Type="http://schemas.openxmlformats.org/officeDocument/2006/relationships/image" Target="../media/image1.png"/><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theme" Target="../theme/theme3.xml"/><Relationship Id="rId14" Type="http://schemas.openxmlformats.org/officeDocument/2006/relationships/image" Target="../media/image1.png"/><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7.xml"/><Relationship Id="rId12" Type="http://schemas.openxmlformats.org/officeDocument/2006/relationships/slideLayout" Target="../slideLayouts/slideLayout48.xml"/><Relationship Id="rId13" Type="http://schemas.openxmlformats.org/officeDocument/2006/relationships/theme" Target="../theme/theme4.xml"/><Relationship Id="rId14" Type="http://schemas.openxmlformats.org/officeDocument/2006/relationships/image" Target="../media/image1.png"/><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 Id="rId9" Type="http://schemas.openxmlformats.org/officeDocument/2006/relationships/slideLayout" Target="../slideLayouts/slideLayout45.xml"/><Relationship Id="rId10" Type="http://schemas.openxmlformats.org/officeDocument/2006/relationships/slideLayout" Target="../slideLayouts/slideLayout46.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9.xml"/><Relationship Id="rId12" Type="http://schemas.openxmlformats.org/officeDocument/2006/relationships/slideLayout" Target="../slideLayouts/slideLayout60.xml"/><Relationship Id="rId13" Type="http://schemas.openxmlformats.org/officeDocument/2006/relationships/theme" Target="../theme/theme5.xml"/><Relationship Id="rId14" Type="http://schemas.openxmlformats.org/officeDocument/2006/relationships/image" Target="../media/image1.png"/><Relationship Id="rId1" Type="http://schemas.openxmlformats.org/officeDocument/2006/relationships/slideLayout" Target="../slideLayouts/slideLayout49.xml"/><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slideLayout" Target="../slideLayouts/slideLayout55.xml"/><Relationship Id="rId8" Type="http://schemas.openxmlformats.org/officeDocument/2006/relationships/slideLayout" Target="../slideLayouts/slideLayout56.xml"/><Relationship Id="rId9" Type="http://schemas.openxmlformats.org/officeDocument/2006/relationships/slideLayout" Target="../slideLayouts/slideLayout57.xml"/><Relationship Id="rId10" Type="http://schemas.openxmlformats.org/officeDocument/2006/relationships/slideLayout" Target="../slideLayouts/slideLayout58.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71.xml"/><Relationship Id="rId12" Type="http://schemas.openxmlformats.org/officeDocument/2006/relationships/slideLayout" Target="../slideLayouts/slideLayout72.xml"/><Relationship Id="rId13" Type="http://schemas.openxmlformats.org/officeDocument/2006/relationships/theme" Target="../theme/theme6.xml"/><Relationship Id="rId14" Type="http://schemas.openxmlformats.org/officeDocument/2006/relationships/image" Target="../media/image1.png"/><Relationship Id="rId1" Type="http://schemas.openxmlformats.org/officeDocument/2006/relationships/slideLayout" Target="../slideLayouts/slideLayout61.xml"/><Relationship Id="rId2" Type="http://schemas.openxmlformats.org/officeDocument/2006/relationships/slideLayout" Target="../slideLayouts/slideLayout62.xml"/><Relationship Id="rId3" Type="http://schemas.openxmlformats.org/officeDocument/2006/relationships/slideLayout" Target="../slideLayouts/slideLayout63.xml"/><Relationship Id="rId4" Type="http://schemas.openxmlformats.org/officeDocument/2006/relationships/slideLayout" Target="../slideLayouts/slideLayout64.xml"/><Relationship Id="rId5" Type="http://schemas.openxmlformats.org/officeDocument/2006/relationships/slideLayout" Target="../slideLayouts/slideLayout65.xml"/><Relationship Id="rId6" Type="http://schemas.openxmlformats.org/officeDocument/2006/relationships/slideLayout" Target="../slideLayouts/slideLayout66.xml"/><Relationship Id="rId7" Type="http://schemas.openxmlformats.org/officeDocument/2006/relationships/slideLayout" Target="../slideLayouts/slideLayout67.xml"/><Relationship Id="rId8" Type="http://schemas.openxmlformats.org/officeDocument/2006/relationships/slideLayout" Target="../slideLayouts/slideLayout68.xml"/><Relationship Id="rId9" Type="http://schemas.openxmlformats.org/officeDocument/2006/relationships/slideLayout" Target="../slideLayouts/slideLayout69.xml"/><Relationship Id="rId10" Type="http://schemas.openxmlformats.org/officeDocument/2006/relationships/slideLayout" Target="../slideLayouts/slideLayout7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100000">
              <a:schemeClr val="bg1">
                <a:lumMod val="6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9D8D8-7452-4451-B174-E376E5DA4DD5}" type="datetimeFigureOut">
              <a:rPr lang="zh-CN" altLang="en-US" smtClean="0"/>
              <a:t>2019/12/27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t>‹#›</a:t>
            </a:fld>
            <a:endParaRPr lang="zh-CN" altLang="en-US"/>
          </a:p>
        </p:txBody>
      </p:sp>
      <p:pic>
        <p:nvPicPr>
          <p:cNvPr id="8" name="图片 7"/>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圆角矩形 10"/>
          <p:cNvSpPr/>
          <p:nvPr userDrawn="1"/>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100000">
              <a:schemeClr val="bg1">
                <a:lumMod val="6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9D8D8-7452-4451-B174-E376E5DA4DD5}" type="datetimeFigureOut">
              <a:rPr lang="zh-CN" altLang="en-US" smtClean="0">
                <a:solidFill>
                  <a:prstClr val="black">
                    <a:tint val="75000"/>
                  </a:prstClr>
                </a:solidFill>
              </a:rPr>
              <a:t>2019/12/27</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pic>
        <p:nvPicPr>
          <p:cNvPr id="8" name="图片 7"/>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100000">
              <a:schemeClr val="bg1">
                <a:lumMod val="6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8" name="图片 7"/>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圆角矩形 11"/>
          <p:cNvSpPr/>
          <p:nvPr userDrawn="1"/>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prstClr val="white"/>
              </a:solidFill>
              <a:latin typeface="方正粗倩简体" panose="03000509000000000000" pitchFamily="65" charset="-122"/>
              <a:ea typeface="方正粗倩简体" panose="03000509000000000000" pitchFamily="65" charset="-122"/>
            </a:endParaRPr>
          </a:p>
        </p:txBody>
      </p:sp>
    </p:spTree>
    <p:extLst>
      <p:ext uri="{BB962C8B-B14F-4D97-AF65-F5344CB8AC3E}">
        <p14:creationId xmlns:p14="http://schemas.microsoft.com/office/powerpoint/2010/main" val="1553157396"/>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100000">
              <a:schemeClr val="bg1">
                <a:lumMod val="6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8" name="图片 7"/>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94649262"/>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100000">
              <a:schemeClr val="bg1">
                <a:lumMod val="6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8" name="图片 7"/>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8261375"/>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100000">
              <a:schemeClr val="bg1">
                <a:lumMod val="6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9D8D8-7452-4451-B174-E376E5DA4DD5}" type="datetimeFigureOut">
              <a:rPr lang="zh-CN" altLang="en-US" smtClean="0">
                <a:solidFill>
                  <a:prstClr val="black">
                    <a:tint val="75000"/>
                  </a:prstClr>
                </a:solidFill>
              </a:rPr>
              <a:pPr/>
              <a:t>2019/12/27</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8" name="图片 7"/>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圆角矩形 11"/>
          <p:cNvSpPr/>
          <p:nvPr userDrawn="1"/>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prstClr val="white"/>
              </a:solidFill>
              <a:latin typeface="方正粗倩简体" panose="03000509000000000000" pitchFamily="65" charset="-122"/>
              <a:ea typeface="方正粗倩简体" panose="03000509000000000000" pitchFamily="65" charset="-122"/>
            </a:endParaRPr>
          </a:p>
        </p:txBody>
      </p:sp>
    </p:spTree>
    <p:extLst>
      <p:ext uri="{BB962C8B-B14F-4D97-AF65-F5344CB8AC3E}">
        <p14:creationId xmlns:p14="http://schemas.microsoft.com/office/powerpoint/2010/main" val="2501302651"/>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62.xml"/><Relationship Id="rId2" Type="http://schemas.openxmlformats.org/officeDocument/2006/relationships/diagramData" Target="../diagrams/data3.xml"/></Relationships>
</file>

<file path=ppt/slides/_rels/slide101.xml.rels><?xml version="1.0" encoding="UTF-8" standalone="yes"?>
<Relationships xmlns="http://schemas.openxmlformats.org/package/2006/relationships"><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1" Type="http://schemas.openxmlformats.org/officeDocument/2006/relationships/slideLayout" Target="../slideLayouts/slideLayout62.xml"/><Relationship Id="rId2" Type="http://schemas.openxmlformats.org/officeDocument/2006/relationships/diagramData" Target="../diagrams/data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0.xml"/><Relationship Id="rId3" Type="http://schemas.openxmlformats.org/officeDocument/2006/relationships/image" Target="../media/image10.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notesSlide" Target="../notesSlides/notesSlide35.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3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4.xml"/><Relationship Id="rId2"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14.xml"/><Relationship Id="rId2" Type="http://schemas.openxmlformats.org/officeDocument/2006/relationships/diagramData" Target="../diagrams/data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4.xml"/><Relationship Id="rId2" Type="http://schemas.openxmlformats.org/officeDocument/2006/relationships/image" Target="../media/image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4.xml"/><Relationship Id="rId2" Type="http://schemas.openxmlformats.org/officeDocument/2006/relationships/image" Target="../media/image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2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 Id="rId3" Type="http://schemas.openxmlformats.org/officeDocument/2006/relationships/image" Target="../media/image8.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6.xml"/><Relationship Id="rId3" Type="http://schemas.openxmlformats.org/officeDocument/2006/relationships/image" Target="../media/image2.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7.xml"/><Relationship Id="rId3" Type="http://schemas.openxmlformats.org/officeDocument/2006/relationships/image" Target="../media/image2.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8.xml"/><Relationship Id="rId3" Type="http://schemas.openxmlformats.org/officeDocument/2006/relationships/image" Target="../media/image2.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9.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 Id="rId3" Type="http://schemas.openxmlformats.org/officeDocument/2006/relationships/image" Target="../media/image9.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 Id="rId3" Type="http://schemas.openxmlformats.org/officeDocument/2006/relationships/image" Target="../media/image9.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 Id="rId3" Type="http://schemas.openxmlformats.org/officeDocument/2006/relationships/image" Target="../media/image9.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image" Target="../media/image2.png"/></Relationships>
</file>

<file path=ppt/slides/_rels/slide99.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62.xml"/><Relationship Id="rId2"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72830" y="2644170"/>
            <a:ext cx="10046341" cy="1569660"/>
          </a:xfrm>
          <a:prstGeom prst="rect">
            <a:avLst/>
          </a:prstGeom>
        </p:spPr>
        <p:txBody>
          <a:bodyPr wrap="none">
            <a:spAutoFit/>
          </a:bodyPr>
          <a:lstStyle/>
          <a:p>
            <a:pPr algn="ctr"/>
            <a:r>
              <a:rPr lang="zh-CN" altLang="en-US" sz="9600" b="1" dirty="0">
                <a:solidFill>
                  <a:srgbClr val="E7E6E6">
                    <a:lumMod val="10000"/>
                  </a:srgbClr>
                </a:solidFill>
                <a:effectLst>
                  <a:outerShdw blurRad="38100" dist="38100" dir="2700000" algn="tl">
                    <a:srgbClr val="000000">
                      <a:alpha val="43137"/>
                    </a:srgbClr>
                  </a:outerShdw>
                </a:effectLst>
                <a:latin typeface="华文行楷" pitchFamily="2" charset="-122"/>
                <a:ea typeface="华文行楷" pitchFamily="2" charset="-122"/>
              </a:rPr>
              <a:t>中国近现代史纲要</a:t>
            </a:r>
          </a:p>
        </p:txBody>
      </p:sp>
    </p:spTree>
    <p:extLst>
      <p:ext uri="{BB962C8B-B14F-4D97-AF65-F5344CB8AC3E}">
        <p14:creationId xmlns:p14="http://schemas.microsoft.com/office/powerpoint/2010/main" val="8032158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5531"/>
            <a:ext cx="10192076"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4" name="内容占位符 3"/>
          <p:cNvSpPr>
            <a:spLocks noGrp="1"/>
          </p:cNvSpPr>
          <p:nvPr>
            <p:ph idx="1"/>
          </p:nvPr>
        </p:nvSpPr>
        <p:spPr>
          <a:xfrm>
            <a:off x="506258" y="1221596"/>
            <a:ext cx="10515600" cy="5225503"/>
          </a:xfrm>
        </p:spPr>
        <p:txBody>
          <a:bodyPr>
            <a:normAutofit/>
          </a:bodyPr>
          <a:lstStyle/>
          <a:p>
            <a:r>
              <a:rPr lang="zh-CN" altLang="en-US" dirty="0">
                <a:latin typeface="黑体" panose="02010609060101010101" pitchFamily="49" charset="-122"/>
                <a:ea typeface="黑体" panose="02010609060101010101" pitchFamily="49" charset="-122"/>
              </a:rPr>
              <a:t>中共十一届三中全会的召开</a:t>
            </a:r>
          </a:p>
          <a:p>
            <a:endParaRPr lang="zh-CN" altLang="en-US" dirty="0">
              <a:solidFill>
                <a:srgbClr val="0070C0"/>
              </a:solidFill>
              <a:latin typeface="黑体" panose="02010609060101010101" pitchFamily="49" charset="-122"/>
              <a:ea typeface="黑体" panose="02010609060101010101" pitchFamily="49" charset="-122"/>
            </a:endParaRPr>
          </a:p>
          <a:p>
            <a:r>
              <a:rPr lang="en-US" altLang="zh-CN" dirty="0">
                <a:latin typeface="黑体" panose="02010609060101010101" pitchFamily="49" charset="-122"/>
                <a:ea typeface="黑体" panose="02010609060101010101" pitchFamily="49" charset="-122"/>
              </a:rPr>
              <a:t>1978</a:t>
            </a:r>
            <a:r>
              <a:rPr lang="zh-CN" altLang="en-US" dirty="0">
                <a:latin typeface="黑体" panose="02010609060101010101" pitchFamily="49" charset="-122"/>
                <a:ea typeface="黑体" panose="02010609060101010101" pitchFamily="49" charset="-122"/>
              </a:rPr>
              <a:t>年</a:t>
            </a:r>
            <a:r>
              <a:rPr lang="en-US" altLang="zh-CN" dirty="0">
                <a:latin typeface="黑体" panose="02010609060101010101" pitchFamily="49" charset="-122"/>
                <a:ea typeface="黑体" panose="02010609060101010101" pitchFamily="49" charset="-122"/>
              </a:rPr>
              <a:t>12</a:t>
            </a:r>
            <a:r>
              <a:rPr lang="zh-CN" altLang="en-US" dirty="0">
                <a:latin typeface="黑体" panose="02010609060101010101" pitchFamily="49" charset="-122"/>
                <a:ea typeface="黑体" panose="02010609060101010101" pitchFamily="49" charset="-122"/>
              </a:rPr>
              <a:t>月</a:t>
            </a:r>
            <a:r>
              <a:rPr lang="zh-CN" altLang="en-US" dirty="0">
                <a:solidFill>
                  <a:srgbClr val="C00000"/>
                </a:solidFill>
                <a:latin typeface="黑体" panose="02010609060101010101" pitchFamily="49" charset="-122"/>
                <a:ea typeface="黑体" panose="02010609060101010101" pitchFamily="49" charset="-122"/>
              </a:rPr>
              <a:t>十一届三中全会</a:t>
            </a:r>
            <a:r>
              <a:rPr lang="en-US" altLang="zh-CN" dirty="0" smtClean="0">
                <a:solidFill>
                  <a:srgbClr val="C00000"/>
                </a:solidFill>
                <a:latin typeface="黑体" panose="02010609060101010101" pitchFamily="49" charset="-122"/>
                <a:ea typeface="黑体" panose="02010609060101010101" pitchFamily="49" charset="-122"/>
              </a:rPr>
              <a:t>,</a:t>
            </a:r>
            <a:r>
              <a:rPr lang="zh-CN" altLang="en-US" dirty="0" smtClean="0">
                <a:latin typeface="黑体" panose="02010609060101010101" pitchFamily="49" charset="-122"/>
                <a:ea typeface="黑体" panose="02010609060101010101" pitchFamily="49" charset="-122"/>
                <a:sym typeface="+mn-ea"/>
              </a:rPr>
              <a:t>邓小平作了题</a:t>
            </a:r>
            <a:r>
              <a:rPr lang="zh-CN" altLang="en-US" dirty="0" smtClean="0">
                <a:latin typeface="黑体" panose="02010609060101010101" pitchFamily="49" charset="-122"/>
                <a:ea typeface="黑体" panose="02010609060101010101" pitchFamily="49" charset="-122"/>
                <a:sym typeface="+mn-ea"/>
              </a:rPr>
              <a:t>为</a:t>
            </a:r>
            <a:r>
              <a:rPr lang="en-US" altLang="zh-CN" dirty="0">
                <a:solidFill>
                  <a:srgbClr val="C00000"/>
                </a:solidFill>
                <a:latin typeface="黑体" panose="02010609060101010101" pitchFamily="49" charset="-122"/>
                <a:ea typeface="黑体" panose="02010609060101010101" pitchFamily="49" charset="-122"/>
                <a:sym typeface="+mn-ea"/>
              </a:rPr>
              <a:t>《</a:t>
            </a:r>
            <a:r>
              <a:rPr lang="zh-CN" altLang="en-US" dirty="0">
                <a:solidFill>
                  <a:srgbClr val="C00000"/>
                </a:solidFill>
                <a:latin typeface="黑体" panose="02010609060101010101" pitchFamily="49" charset="-122"/>
                <a:ea typeface="黑体" panose="02010609060101010101" pitchFamily="49" charset="-122"/>
                <a:sym typeface="+mn-ea"/>
              </a:rPr>
              <a:t>解放思想，实事求是，团结一致向前看</a:t>
            </a:r>
            <a:r>
              <a:rPr lang="en-US" altLang="zh-CN" dirty="0" smtClean="0">
                <a:solidFill>
                  <a:srgbClr val="C00000"/>
                </a:solidFill>
                <a:latin typeface="黑体" panose="02010609060101010101" pitchFamily="49" charset="-122"/>
                <a:ea typeface="黑体" panose="02010609060101010101" pitchFamily="49" charset="-122"/>
                <a:sym typeface="+mn-ea"/>
              </a:rPr>
              <a:t>》</a:t>
            </a:r>
            <a:r>
              <a:rPr lang="zh-CN" altLang="en-US" dirty="0" smtClean="0">
                <a:latin typeface="黑体" panose="02010609060101010101" pitchFamily="49" charset="-122"/>
                <a:ea typeface="黑体" panose="02010609060101010101" pitchFamily="49" charset="-122"/>
                <a:sym typeface="+mn-ea"/>
              </a:rPr>
              <a:t>的</a:t>
            </a:r>
            <a:r>
              <a:rPr lang="zh-CN" altLang="en-US" dirty="0" smtClean="0">
                <a:latin typeface="黑体" panose="02010609060101010101" pitchFamily="49" charset="-122"/>
                <a:ea typeface="黑体" panose="02010609060101010101" pitchFamily="49" charset="-122"/>
                <a:sym typeface="+mn-ea"/>
              </a:rPr>
              <a:t>报告</a:t>
            </a:r>
            <a:r>
              <a:rPr lang="zh-CN" altLang="en-US" dirty="0" smtClean="0">
                <a:latin typeface="黑体" panose="02010609060101010101" pitchFamily="49" charset="-122"/>
                <a:ea typeface="黑体" panose="02010609060101010101" pitchFamily="49" charset="-122"/>
              </a:rPr>
              <a:t>。</a:t>
            </a:r>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cs typeface="黑体" panose="02010609060101010101" pitchFamily="49" charset="-122"/>
              </a:rPr>
              <a:t>十一届三中全会的意义：</a:t>
            </a:r>
          </a:p>
          <a:p>
            <a:r>
              <a:rPr lang="zh-CN" altLang="en-US" b="1" dirty="0">
                <a:latin typeface="黑体" panose="02010609060101010101" pitchFamily="49" charset="-122"/>
                <a:ea typeface="黑体" panose="02010609060101010101" pitchFamily="49" charset="-122"/>
                <a:cs typeface="黑体" panose="02010609060101010101" pitchFamily="49" charset="-122"/>
              </a:rPr>
              <a:t>过去</a:t>
            </a:r>
            <a:r>
              <a:rPr lang="zh-CN" altLang="en-US" dirty="0">
                <a:latin typeface="黑体" panose="02010609060101010101" pitchFamily="49" charset="-122"/>
                <a:ea typeface="黑体" panose="02010609060101010101" pitchFamily="49" charset="-122"/>
                <a:cs typeface="黑体" panose="02010609060101010101" pitchFamily="49" charset="-122"/>
              </a:rPr>
              <a:t>：冲破“</a:t>
            </a: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rPr>
              <a:t>左</a:t>
            </a:r>
            <a:r>
              <a:rPr lang="zh-CN" altLang="en-US" dirty="0">
                <a:latin typeface="黑体" panose="02010609060101010101" pitchFamily="49" charset="-122"/>
                <a:ea typeface="黑体" panose="02010609060101010101" pitchFamily="49" charset="-122"/>
                <a:cs typeface="黑体" panose="02010609060101010101" pitchFamily="49" charset="-122"/>
              </a:rPr>
              <a:t>”倾错误，否定“</a:t>
            </a: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rPr>
              <a:t>两个凡是</a:t>
            </a:r>
            <a:r>
              <a:rPr lang="zh-CN" altLang="en-US" dirty="0">
                <a:latin typeface="黑体" panose="02010609060101010101" pitchFamily="49" charset="-122"/>
                <a:ea typeface="黑体" panose="02010609060101010101" pitchFamily="49" charset="-122"/>
                <a:cs typeface="黑体" panose="02010609060101010101" pitchFamily="49" charset="-122"/>
              </a:rPr>
              <a:t>”。</a:t>
            </a:r>
            <a:endParaRPr lang="en-US" altLang="zh-CN" dirty="0">
              <a:latin typeface="黑体" panose="02010609060101010101" pitchFamily="49" charset="-122"/>
              <a:ea typeface="黑体" panose="02010609060101010101" pitchFamily="49" charset="-122"/>
              <a:cs typeface="黑体" panose="02010609060101010101" pitchFamily="49" charset="-122"/>
            </a:endParaRPr>
          </a:p>
          <a:p>
            <a:r>
              <a:rPr lang="zh-CN" altLang="en-US" dirty="0">
                <a:latin typeface="黑体" panose="02010609060101010101" pitchFamily="49" charset="-122"/>
                <a:ea typeface="黑体" panose="02010609060101010101" pitchFamily="49" charset="-122"/>
                <a:cs typeface="黑体" panose="02010609060101010101" pitchFamily="49" charset="-122"/>
              </a:rPr>
              <a:t>      审查了历史遗留问题和一些重要领导人的功过是非。</a:t>
            </a:r>
            <a:endParaRPr lang="en-US" altLang="zh-CN" dirty="0">
              <a:latin typeface="黑体" panose="02010609060101010101" pitchFamily="49" charset="-122"/>
              <a:ea typeface="黑体" panose="02010609060101010101" pitchFamily="49" charset="-122"/>
              <a:cs typeface="黑体" panose="02010609060101010101" pitchFamily="49" charset="-122"/>
            </a:endParaRPr>
          </a:p>
          <a:p>
            <a:r>
              <a:rPr lang="zh-CN" altLang="en-US" b="1" dirty="0">
                <a:latin typeface="黑体" panose="02010609060101010101" pitchFamily="49" charset="-122"/>
                <a:ea typeface="黑体" panose="02010609060101010101" pitchFamily="49" charset="-122"/>
                <a:cs typeface="黑体" panose="02010609060101010101" pitchFamily="49" charset="-122"/>
              </a:rPr>
              <a:t>现在</a:t>
            </a:r>
            <a:r>
              <a:rPr lang="zh-CN" altLang="en-US" dirty="0">
                <a:latin typeface="黑体" panose="02010609060101010101" pitchFamily="49" charset="-122"/>
                <a:ea typeface="黑体" panose="02010609060101010101" pitchFamily="49" charset="-122"/>
                <a:cs typeface="黑体" panose="02010609060101010101" pitchFamily="49" charset="-122"/>
              </a:rPr>
              <a:t>：全面分析了当前的主要矛盾和主要任务。</a:t>
            </a:r>
          </a:p>
          <a:p>
            <a:r>
              <a:rPr lang="zh-CN" altLang="en-US" dirty="0">
                <a:latin typeface="黑体" panose="02010609060101010101" pitchFamily="49" charset="-122"/>
                <a:ea typeface="黑体" panose="02010609060101010101" pitchFamily="49" charset="-122"/>
                <a:cs typeface="黑体" panose="02010609060101010101" pitchFamily="49" charset="-122"/>
              </a:rPr>
              <a:t>      把工作重心转移到现代化建设和</a:t>
            </a: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rPr>
              <a:t>实行改革开放</a:t>
            </a:r>
            <a:r>
              <a:rPr lang="zh-CN" altLang="en-US" dirty="0">
                <a:latin typeface="黑体" panose="02010609060101010101" pitchFamily="49" charset="-122"/>
                <a:ea typeface="黑体" panose="02010609060101010101" pitchFamily="49" charset="-122"/>
                <a:cs typeface="黑体" panose="02010609060101010101" pitchFamily="49" charset="-122"/>
              </a:rPr>
              <a:t>上来，恢复了民主集中制。</a:t>
            </a: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zh-CN" altLang="en-US" dirty="0">
              <a:latin typeface="黑体" panose="02010609060101010101" pitchFamily="49" charset="-122"/>
              <a:ea typeface="黑体" panose="02010609060101010101" pitchFamily="49" charset="-122"/>
            </a:endParaRPr>
          </a:p>
          <a:p>
            <a:endParaRPr lang="en-US" altLang="zh-CN" dirty="0"/>
          </a:p>
          <a:p>
            <a:endParaRPr lang="zh-CN" altLang="en-US" dirty="0"/>
          </a:p>
          <a:p>
            <a:endParaRPr lang="zh-CN" altLang="en-US" dirty="0">
              <a:solidFill>
                <a:srgbClr val="C00000"/>
              </a:solidFill>
              <a:latin typeface="黑体" panose="02010609060101010101" pitchFamily="49" charset="-122"/>
              <a:ea typeface="黑体" panose="02010609060101010101" pitchFamily="49" charset="-122"/>
            </a:endParaRPr>
          </a:p>
        </p:txBody>
      </p:sp>
      <p:sp>
        <p:nvSpPr>
          <p:cNvPr id="7" name="圆角矩形 6"/>
          <p:cNvSpPr/>
          <p:nvPr/>
        </p:nvSpPr>
        <p:spPr>
          <a:xfrm>
            <a:off x="6244910" y="833978"/>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伟大的历史性转折</a:t>
            </a:r>
          </a:p>
        </p:txBody>
      </p:sp>
      <p:sp>
        <p:nvSpPr>
          <p:cNvPr id="8" name="左大括号 7"/>
          <p:cNvSpPr/>
          <p:nvPr/>
        </p:nvSpPr>
        <p:spPr>
          <a:xfrm>
            <a:off x="9307457" y="523980"/>
            <a:ext cx="197690" cy="127124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9" name="圆角矩形 8"/>
          <p:cNvSpPr/>
          <p:nvPr/>
        </p:nvSpPr>
        <p:spPr>
          <a:xfrm>
            <a:off x="9473650" y="522883"/>
            <a:ext cx="2614164" cy="62092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冲破两个凡是</a:t>
            </a:r>
          </a:p>
        </p:txBody>
      </p:sp>
      <p:sp>
        <p:nvSpPr>
          <p:cNvPr id="10" name="圆角矩形 9"/>
          <p:cNvSpPr/>
          <p:nvPr/>
        </p:nvSpPr>
        <p:spPr>
          <a:xfrm>
            <a:off x="9473650" y="1221564"/>
            <a:ext cx="2614164" cy="573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十一届三中全会</a:t>
            </a:r>
          </a:p>
        </p:txBody>
      </p:sp>
      <p:sp>
        <p:nvSpPr>
          <p:cNvPr id="11" name="文本框 10"/>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10.1.1.2</a:t>
            </a:r>
            <a:r>
              <a:rPr kumimoji="1" lang="zh-CN" altLang="en-US" sz="1000" dirty="0">
                <a:solidFill>
                  <a:schemeClr val="bg1">
                    <a:lumMod val="95000"/>
                  </a:schemeClr>
                </a:solidFill>
              </a:rPr>
              <a:t>中共十一届三中全会的召开</a:t>
            </a:r>
          </a:p>
        </p:txBody>
      </p:sp>
      <p:sp>
        <p:nvSpPr>
          <p:cNvPr id="12" name="文本框 11"/>
          <p:cNvSpPr txBox="1"/>
          <p:nvPr/>
        </p:nvSpPr>
        <p:spPr>
          <a:xfrm>
            <a:off x="10135389" y="6228397"/>
            <a:ext cx="2436821" cy="646331"/>
          </a:xfrm>
          <a:prstGeom prst="rect">
            <a:avLst/>
          </a:prstGeom>
          <a:noFill/>
        </p:spPr>
        <p:txBody>
          <a:bodyPr wrap="square" rtlCol="0">
            <a:spAutoFit/>
          </a:bodyPr>
          <a:lstStyle/>
          <a:p>
            <a:r>
              <a:rPr kumimoji="1" lang="zh-CN" altLang="en-US" dirty="0"/>
              <a:t>知识点详解见</a:t>
            </a:r>
            <a:endParaRPr kumimoji="1" lang="en-US" altLang="zh-CN" dirty="0"/>
          </a:p>
          <a:p>
            <a:r>
              <a:rPr kumimoji="1" lang="zh-CN" altLang="en-US" dirty="0"/>
              <a:t>见尚德教材</a:t>
            </a:r>
            <a:r>
              <a:rPr kumimoji="1" lang="en-US" altLang="zh-CN" dirty="0"/>
              <a:t>233</a:t>
            </a:r>
            <a:r>
              <a:rPr kumimoji="1" lang="zh-CN" altLang="en-US" dirty="0"/>
              <a:t>页</a:t>
            </a:r>
          </a:p>
        </p:txBody>
      </p:sp>
      <p:sp>
        <p:nvSpPr>
          <p:cNvPr id="13" name="五边形 12"/>
          <p:cNvSpPr/>
          <p:nvPr/>
        </p:nvSpPr>
        <p:spPr>
          <a:xfrm>
            <a:off x="10135389" y="6180764"/>
            <a:ext cx="2056611" cy="693964"/>
          </a:xfrm>
          <a:prstGeom prst="homePlat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图表 4"/>
          <p:cNvGraphicFramePr/>
          <p:nvPr>
            <p:extLst>
              <p:ext uri="{D42A27DB-BD31-4B8C-83A1-F6EECF244321}">
                <p14:modId xmlns:p14="http://schemas.microsoft.com/office/powerpoint/2010/main" val="1285939568"/>
              </p:ext>
            </p:extLst>
          </p:nvPr>
        </p:nvGraphicFramePr>
        <p:xfrm>
          <a:off x="1678328" y="2329571"/>
          <a:ext cx="9163703" cy="63068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标题 1"/>
          <p:cNvSpPr>
            <a:spLocks noGrp="1"/>
          </p:cNvSpPr>
          <p:nvPr>
            <p:ph type="title"/>
          </p:nvPr>
        </p:nvSpPr>
        <p:spPr>
          <a:xfrm>
            <a:off x="1003806" y="387296"/>
            <a:ext cx="10515600" cy="645130"/>
          </a:xfrm>
        </p:spPr>
        <p:txBody>
          <a:bodyPr>
            <a:normAutofit/>
          </a:bodyPr>
          <a:lstStyle/>
          <a:p>
            <a:r>
              <a:rPr lang="zh-CN" altLang="en-US" sz="2000" dirty="0">
                <a:solidFill>
                  <a:schemeClr val="tx1"/>
                </a:solidFill>
              </a:rPr>
              <a:t>第二节：夺取新时代中国特色社会主义伟大胜利</a:t>
            </a:r>
            <a:endParaRPr lang="zh-CN" altLang="en-US" sz="2000" dirty="0">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3" name="内容占位符 2"/>
          <p:cNvSpPr>
            <a:spLocks noGrp="1"/>
          </p:cNvSpPr>
          <p:nvPr>
            <p:ph idx="1"/>
          </p:nvPr>
        </p:nvSpPr>
        <p:spPr>
          <a:xfrm>
            <a:off x="333287" y="1191688"/>
            <a:ext cx="11690645" cy="895669"/>
          </a:xfrm>
        </p:spPr>
        <p:txBody>
          <a:bodyPr>
            <a:normAutofit/>
          </a:bodyPr>
          <a:lstStyle/>
          <a:p>
            <a:r>
              <a:rPr lang="zh-CN" altLang="en-US" sz="3200" dirty="0">
                <a:latin typeface="黑体" panose="02010609060101010101" pitchFamily="49" charset="-122"/>
                <a:ea typeface="黑体" panose="02010609060101010101" pitchFamily="49" charset="-122"/>
                <a:cs typeface="黑体" panose="02010609060101010101" pitchFamily="49" charset="-122"/>
              </a:rPr>
              <a:t>两个阶段：</a:t>
            </a:r>
          </a:p>
        </p:txBody>
      </p:sp>
      <p:sp>
        <p:nvSpPr>
          <p:cNvPr id="7" name="圆角矩形 6"/>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
        <p:nvSpPr>
          <p:cNvPr id="14" name="文本框 13"/>
          <p:cNvSpPr txBox="1"/>
          <p:nvPr/>
        </p:nvSpPr>
        <p:spPr>
          <a:xfrm>
            <a:off x="2743262" y="3472450"/>
            <a:ext cx="1539434"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第一阶段：</a:t>
            </a:r>
          </a:p>
        </p:txBody>
      </p:sp>
      <p:sp>
        <p:nvSpPr>
          <p:cNvPr id="15" name="文本框 14"/>
          <p:cNvSpPr txBox="1"/>
          <p:nvPr/>
        </p:nvSpPr>
        <p:spPr>
          <a:xfrm>
            <a:off x="8014998" y="2336059"/>
            <a:ext cx="1539434"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第二阶段：</a:t>
            </a:r>
          </a:p>
        </p:txBody>
      </p:sp>
      <p:grpSp>
        <p:nvGrpSpPr>
          <p:cNvPr id="13" name="组 12"/>
          <p:cNvGrpSpPr/>
          <p:nvPr/>
        </p:nvGrpSpPr>
        <p:grpSpPr>
          <a:xfrm>
            <a:off x="6757060" y="44245"/>
            <a:ext cx="5434940" cy="1483659"/>
            <a:chOff x="5275246" y="0"/>
            <a:chExt cx="6916754" cy="2118893"/>
          </a:xfrm>
        </p:grpSpPr>
        <p:sp>
          <p:nvSpPr>
            <p:cNvPr id="16" name="圆角矩形 15"/>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第二节：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17" name="左大括号 16"/>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8" name="圆角矩形 17"/>
            <p:cNvSpPr/>
            <p:nvPr/>
          </p:nvSpPr>
          <p:spPr>
            <a:xfrm>
              <a:off x="9115579" y="0"/>
              <a:ext cx="3064064" cy="936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在新时代坚持和发展中国特色社会主义</a:t>
              </a:r>
            </a:p>
          </p:txBody>
        </p:sp>
        <p:sp>
          <p:nvSpPr>
            <p:cNvPr id="19" name="圆角矩形 18"/>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宪法修改</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20" name="文本框 19"/>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11.2.1</a:t>
            </a:r>
            <a:r>
              <a:rPr lang="zh-CN" altLang="en-US" dirty="0">
                <a:solidFill>
                  <a:schemeClr val="bg1"/>
                </a:solidFill>
              </a:rPr>
              <a:t>在新时代坚持和发展中国特色社会主义</a:t>
            </a:r>
          </a:p>
        </p:txBody>
      </p:sp>
    </p:spTree>
    <p:extLst>
      <p:ext uri="{BB962C8B-B14F-4D97-AF65-F5344CB8AC3E}">
        <p14:creationId xmlns:p14="http://schemas.microsoft.com/office/powerpoint/2010/main" val="2057786243"/>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图表 4"/>
          <p:cNvGraphicFramePr/>
          <p:nvPr/>
        </p:nvGraphicFramePr>
        <p:xfrm>
          <a:off x="1678328" y="2329571"/>
          <a:ext cx="9163703" cy="63068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标题 1"/>
          <p:cNvSpPr>
            <a:spLocks noGrp="1"/>
          </p:cNvSpPr>
          <p:nvPr>
            <p:ph type="title"/>
          </p:nvPr>
        </p:nvSpPr>
        <p:spPr>
          <a:xfrm>
            <a:off x="1003806" y="387296"/>
            <a:ext cx="10515600" cy="645130"/>
          </a:xfrm>
        </p:spPr>
        <p:txBody>
          <a:bodyPr>
            <a:normAutofit/>
          </a:bodyPr>
          <a:lstStyle/>
          <a:p>
            <a:r>
              <a:rPr lang="zh-CN" altLang="en-US" sz="2000" dirty="0">
                <a:solidFill>
                  <a:schemeClr val="tx1"/>
                </a:solidFill>
              </a:rPr>
              <a:t>第二节：夺取新时代中国特色社会主义伟大胜利</a:t>
            </a:r>
            <a:endParaRPr lang="zh-CN" altLang="en-US" sz="2000" dirty="0">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3" name="内容占位符 2"/>
          <p:cNvSpPr>
            <a:spLocks noGrp="1"/>
          </p:cNvSpPr>
          <p:nvPr>
            <p:ph idx="1"/>
          </p:nvPr>
        </p:nvSpPr>
        <p:spPr>
          <a:xfrm>
            <a:off x="333287" y="1191688"/>
            <a:ext cx="11690645" cy="895669"/>
          </a:xfrm>
        </p:spPr>
        <p:txBody>
          <a:bodyPr>
            <a:normAutofit/>
          </a:bodyPr>
          <a:lstStyle/>
          <a:p>
            <a:r>
              <a:rPr lang="zh-CN" altLang="en-US" sz="3200" dirty="0">
                <a:latin typeface="黑体" panose="02010609060101010101" pitchFamily="49" charset="-122"/>
                <a:ea typeface="黑体" panose="02010609060101010101" pitchFamily="49" charset="-122"/>
                <a:cs typeface="黑体" panose="02010609060101010101" pitchFamily="49" charset="-122"/>
              </a:rPr>
              <a:t>两个阶段：</a:t>
            </a:r>
          </a:p>
        </p:txBody>
      </p:sp>
      <p:sp>
        <p:nvSpPr>
          <p:cNvPr id="7" name="圆角矩形 6"/>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
        <p:nvSpPr>
          <p:cNvPr id="14" name="文本框 13"/>
          <p:cNvSpPr txBox="1"/>
          <p:nvPr/>
        </p:nvSpPr>
        <p:spPr>
          <a:xfrm>
            <a:off x="2743262" y="3472450"/>
            <a:ext cx="1539434"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第一阶段：</a:t>
            </a:r>
          </a:p>
        </p:txBody>
      </p:sp>
      <p:sp>
        <p:nvSpPr>
          <p:cNvPr id="15" name="文本框 14"/>
          <p:cNvSpPr txBox="1"/>
          <p:nvPr/>
        </p:nvSpPr>
        <p:spPr>
          <a:xfrm>
            <a:off x="8014998" y="2336059"/>
            <a:ext cx="1539434"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第二阶段：</a:t>
            </a:r>
          </a:p>
        </p:txBody>
      </p:sp>
      <p:grpSp>
        <p:nvGrpSpPr>
          <p:cNvPr id="13" name="组 12"/>
          <p:cNvGrpSpPr/>
          <p:nvPr/>
        </p:nvGrpSpPr>
        <p:grpSpPr>
          <a:xfrm>
            <a:off x="6757060" y="44245"/>
            <a:ext cx="5434940" cy="1483659"/>
            <a:chOff x="5275246" y="0"/>
            <a:chExt cx="6916754" cy="2118893"/>
          </a:xfrm>
        </p:grpSpPr>
        <p:sp>
          <p:nvSpPr>
            <p:cNvPr id="16" name="圆角矩形 15"/>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第二节：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17" name="左大括号 16"/>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8" name="圆角矩形 17"/>
            <p:cNvSpPr/>
            <p:nvPr/>
          </p:nvSpPr>
          <p:spPr>
            <a:xfrm>
              <a:off x="9115579" y="0"/>
              <a:ext cx="3064064" cy="936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在新时代坚持和发展中国特色社会主义</a:t>
              </a:r>
            </a:p>
          </p:txBody>
        </p:sp>
        <p:sp>
          <p:nvSpPr>
            <p:cNvPr id="19" name="圆角矩形 18"/>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宪法修改</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20" name="文本框 19"/>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11.2.1</a:t>
            </a:r>
            <a:r>
              <a:rPr lang="zh-CN" altLang="en-US" dirty="0">
                <a:solidFill>
                  <a:schemeClr val="bg1"/>
                </a:solidFill>
              </a:rPr>
              <a:t>在新时代坚持和发展中国特色社会主义</a:t>
            </a:r>
          </a:p>
        </p:txBody>
      </p:sp>
    </p:spTree>
    <p:extLst>
      <p:ext uri="{BB962C8B-B14F-4D97-AF65-F5344CB8AC3E}">
        <p14:creationId xmlns:p14="http://schemas.microsoft.com/office/powerpoint/2010/main" val="510895968"/>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6622" y="1585257"/>
            <a:ext cx="12145675" cy="4785132"/>
          </a:xfrm>
        </p:spPr>
        <p:txBody>
          <a:bodyPr>
            <a:normAutofit/>
          </a:bodyPr>
          <a:lstStyle/>
          <a:p>
            <a:r>
              <a:rPr lang="zh-CN" altLang="en-US" sz="2800" dirty="0">
                <a:latin typeface="黑体" panose="02010609060101010101" pitchFamily="49" charset="-122"/>
                <a:ea typeface="黑体" panose="02010609060101010101" pitchFamily="49" charset="-122"/>
              </a:rPr>
              <a:t>为新时代坚持和发展中国特色社会主义提供有力宪法保障</a:t>
            </a:r>
            <a:endParaRPr lang="en-US" altLang="zh-CN" sz="2800" dirty="0">
              <a:latin typeface="黑体" panose="02010609060101010101" pitchFamily="49" charset="-122"/>
              <a:ea typeface="黑体" panose="02010609060101010101" pitchFamily="49" charset="-122"/>
            </a:endParaRPr>
          </a:p>
          <a:p>
            <a:endParaRPr lang="en-US" altLang="zh-CN" sz="28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时间：</a:t>
            </a:r>
            <a:r>
              <a:rPr lang="en-US" altLang="zh-CN" sz="2400" dirty="0">
                <a:latin typeface="黑体" panose="02010609060101010101" pitchFamily="49" charset="-122"/>
                <a:ea typeface="黑体" panose="02010609060101010101" pitchFamily="49" charset="-122"/>
              </a:rPr>
              <a:t>2018</a:t>
            </a:r>
            <a:r>
              <a:rPr lang="zh-CN" altLang="en-US" sz="2400" dirty="0">
                <a:latin typeface="黑体" panose="02010609060101010101" pitchFamily="49" charset="-122"/>
                <a:ea typeface="黑体" panose="02010609060101010101" pitchFamily="49" charset="-122"/>
              </a:rPr>
              <a:t>年</a:t>
            </a:r>
            <a:r>
              <a:rPr lang="en-US" altLang="zh-CN" sz="2400" dirty="0">
                <a:latin typeface="黑体" panose="02010609060101010101" pitchFamily="49" charset="-122"/>
                <a:ea typeface="黑体" panose="02010609060101010101" pitchFamily="49" charset="-122"/>
              </a:rPr>
              <a:t>3</a:t>
            </a:r>
            <a:r>
              <a:rPr lang="zh-CN" altLang="en-US" sz="2400" dirty="0">
                <a:latin typeface="黑体" panose="02010609060101010101" pitchFamily="49" charset="-122"/>
                <a:ea typeface="黑体" panose="02010609060101010101" pitchFamily="49" charset="-122"/>
              </a:rPr>
              <a:t>月</a:t>
            </a:r>
            <a:endParaRPr lang="en-US" altLang="zh-CN" sz="24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宪法：</a:t>
            </a:r>
            <a:r>
              <a:rPr lang="zh-CN" altLang="en-US" sz="2400" b="1" dirty="0">
                <a:solidFill>
                  <a:srgbClr val="C00000"/>
                </a:solidFill>
                <a:latin typeface="黑体" panose="02010609060101010101" pitchFamily="49" charset="-122"/>
                <a:ea typeface="黑体" panose="02010609060101010101" pitchFamily="49" charset="-122"/>
              </a:rPr>
              <a:t>十三届全国人大一次会议</a:t>
            </a:r>
            <a:r>
              <a:rPr lang="zh-CN" altLang="en-US" sz="2400" dirty="0">
                <a:latin typeface="黑体" panose="02010609060101010101" pitchFamily="49" charset="-122"/>
                <a:ea typeface="黑体" panose="02010609060101010101" pitchFamily="49" charset="-122"/>
              </a:rPr>
              <a:t>审议通过</a:t>
            </a:r>
            <a:r>
              <a:rPr lang="en-US" altLang="zh-CN" sz="2400" dirty="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中华人民共和国宪法修正案</a:t>
            </a:r>
            <a:r>
              <a:rPr lang="en-US" altLang="zh-CN" sz="2400" dirty="0">
                <a:latin typeface="黑体" panose="02010609060101010101" pitchFamily="49" charset="-122"/>
                <a:ea typeface="黑体" panose="02010609060101010101" pitchFamily="49" charset="-122"/>
              </a:rPr>
              <a:t>》</a:t>
            </a:r>
            <a:endParaRPr lang="en-US" altLang="zh-CN" dirty="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第二节：夺取新时代中国特色社会主义伟大胜利</a:t>
            </a:r>
          </a:p>
        </p:txBody>
      </p:sp>
      <p:pic>
        <p:nvPicPr>
          <p:cNvPr id="4"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167" y="3166248"/>
            <a:ext cx="1587558" cy="506115"/>
          </a:xfrm>
          <a:prstGeom prst="rect">
            <a:avLst/>
          </a:prstGeom>
          <a:noFill/>
          <a:extLst>
            <a:ext uri="{909E8E84-426E-40DD-AFC4-6F175D3DCCD1}">
              <a14:hiddenFill xmlns:a14="http://schemas.microsoft.com/office/drawing/2010/main">
                <a:solidFill>
                  <a:srgbClr val="FFFFFF"/>
                </a:solidFill>
              </a14:hiddenFill>
            </a:ext>
          </a:extLst>
        </p:spPr>
      </p:pic>
      <p:grpSp>
        <p:nvGrpSpPr>
          <p:cNvPr id="9" name="组 8"/>
          <p:cNvGrpSpPr/>
          <p:nvPr/>
        </p:nvGrpSpPr>
        <p:grpSpPr>
          <a:xfrm>
            <a:off x="6714417" y="30810"/>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第二节：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在新时代坚持和发展中国特色社会主义</a:t>
              </a:r>
            </a:p>
          </p:txBody>
        </p:sp>
        <p:sp>
          <p:nvSpPr>
            <p:cNvPr id="8" name="圆角矩形 7"/>
            <p:cNvSpPr/>
            <p:nvPr/>
          </p:nvSpPr>
          <p:spPr>
            <a:xfrm>
              <a:off x="9127936" y="1160383"/>
              <a:ext cx="3064064" cy="95851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宪法修改</a:t>
              </a:r>
              <a:endPar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p:txBody>
        </p:sp>
      </p:grpSp>
      <p:sp>
        <p:nvSpPr>
          <p:cNvPr id="10" name="文本框 9"/>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11.2.2</a:t>
            </a:r>
            <a:r>
              <a:rPr lang="zh-CN" altLang="en-US" dirty="0">
                <a:solidFill>
                  <a:schemeClr val="bg1"/>
                </a:solidFill>
              </a:rPr>
              <a:t>宪法修改及深化党和国家机构改革</a:t>
            </a:r>
          </a:p>
        </p:txBody>
      </p:sp>
    </p:spTree>
    <p:extLst>
      <p:ext uri="{BB962C8B-B14F-4D97-AF65-F5344CB8AC3E}">
        <p14:creationId xmlns:p14="http://schemas.microsoft.com/office/powerpoint/2010/main" val="2165635391"/>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3026557"/>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中国特色社会主义进入新时代</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4" name="圆角矩形 3"/>
          <p:cNvSpPr/>
          <p:nvPr/>
        </p:nvSpPr>
        <p:spPr>
          <a:xfrm>
            <a:off x="2436551" y="1125167"/>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第一节：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6" name="圆角矩形 5"/>
          <p:cNvSpPr/>
          <p:nvPr/>
        </p:nvSpPr>
        <p:spPr>
          <a:xfrm>
            <a:off x="2470608" y="5225634"/>
            <a:ext cx="3651896" cy="101513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sym typeface="+mn-ea"/>
              </a:rPr>
              <a:t>第三节：</a:t>
            </a:r>
          </a:p>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sym typeface="Palatino Linotype" panose="02040502050505030304" pitchFamily="18" charset="0"/>
              </a:rPr>
              <a:t>不断谱写实现中华民族伟大复兴的新篇章</a:t>
            </a:r>
          </a:p>
        </p:txBody>
      </p:sp>
      <p:sp>
        <p:nvSpPr>
          <p:cNvPr id="14" name="圆角矩形 13"/>
          <p:cNvSpPr/>
          <p:nvPr/>
        </p:nvSpPr>
        <p:spPr>
          <a:xfrm>
            <a:off x="2453580" y="316088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第二节：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11" name="左大括号 10"/>
          <p:cNvSpPr/>
          <p:nvPr/>
        </p:nvSpPr>
        <p:spPr>
          <a:xfrm>
            <a:off x="6137018" y="4807544"/>
            <a:ext cx="220129" cy="1822421"/>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2" name="圆角矩形 11"/>
          <p:cNvSpPr/>
          <p:nvPr/>
        </p:nvSpPr>
        <p:spPr>
          <a:xfrm>
            <a:off x="6357147" y="591514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改革开放</a:t>
            </a:r>
            <a:r>
              <a:rPr lang="en-US" altLang="zh-CN" sz="2000" dirty="0">
                <a:solidFill>
                  <a:prstClr val="black"/>
                </a:solidFill>
                <a:latin typeface="黑体" panose="02010609060101010101" pitchFamily="49" charset="-122"/>
                <a:ea typeface="黑体" panose="02010609060101010101" pitchFamily="49" charset="-122"/>
              </a:rPr>
              <a:t>40</a:t>
            </a:r>
            <a:r>
              <a:rPr lang="zh-CN" altLang="en-US" sz="2000" dirty="0">
                <a:solidFill>
                  <a:prstClr val="black"/>
                </a:solidFill>
                <a:latin typeface="黑体" panose="02010609060101010101" pitchFamily="49" charset="-122"/>
                <a:ea typeface="黑体" panose="02010609060101010101" pitchFamily="49" charset="-122"/>
              </a:rPr>
              <a:t>年的巨大成就</a:t>
            </a:r>
          </a:p>
        </p:txBody>
      </p:sp>
      <p:sp>
        <p:nvSpPr>
          <p:cNvPr id="13" name="圆角矩形 12"/>
          <p:cNvSpPr/>
          <p:nvPr/>
        </p:nvSpPr>
        <p:spPr>
          <a:xfrm>
            <a:off x="6357147" y="503571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齐心协力走向中华民族伟大复兴的光明前景</a:t>
            </a:r>
            <a:endParaRPr lang="en-US" altLang="zh-CN" sz="2000" dirty="0">
              <a:solidFill>
                <a:prstClr val="black"/>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102116420"/>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06682" y="1483659"/>
            <a:ext cx="12145675" cy="4785132"/>
          </a:xfrm>
        </p:spPr>
        <p:txBody>
          <a:bodyPr>
            <a:noAutofit/>
          </a:bodyPr>
          <a:lstStyle/>
          <a:p>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中国特色社会主义是改革开放以来党的全部理论和实践的</a:t>
            </a:r>
            <a:r>
              <a:rPr lang="zh-CN" altLang="en-US" sz="2400" dirty="0">
                <a:solidFill>
                  <a:srgbClr val="C00000"/>
                </a:solidFill>
                <a:latin typeface="黑体" panose="02010609060101010101" pitchFamily="49" charset="-122"/>
                <a:ea typeface="黑体" panose="02010609060101010101" pitchFamily="49" charset="-122"/>
              </a:rPr>
              <a:t>主题</a:t>
            </a:r>
            <a:endParaRPr lang="en-US" altLang="zh-CN" sz="2400" dirty="0">
              <a:solidFill>
                <a:srgbClr val="C00000"/>
              </a:solidFill>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途径：</a:t>
            </a:r>
            <a:r>
              <a:rPr lang="zh-CN" altLang="en-US" sz="2000" b="1" dirty="0">
                <a:latin typeface="黑体" panose="02010609060101010101" pitchFamily="49" charset="-122"/>
                <a:ea typeface="黑体" panose="02010609060101010101" pitchFamily="49" charset="-122"/>
              </a:rPr>
              <a:t>中国特色社会主义道路</a:t>
            </a:r>
            <a:endParaRPr lang="en-US" altLang="zh-CN" sz="20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行动指南：</a:t>
            </a:r>
            <a:r>
              <a:rPr lang="zh-CN" altLang="en-US" sz="2000" b="1" dirty="0">
                <a:latin typeface="黑体" panose="02010609060101010101" pitchFamily="49" charset="-122"/>
                <a:ea typeface="黑体" panose="02010609060101010101" pitchFamily="49" charset="-122"/>
              </a:rPr>
              <a:t>中国特色社会主义理论体系</a:t>
            </a:r>
            <a:endParaRPr lang="en-US" altLang="zh-CN" sz="20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根本保障：</a:t>
            </a:r>
            <a:r>
              <a:rPr lang="zh-CN" altLang="en-US" sz="2000" b="1" dirty="0">
                <a:latin typeface="黑体" panose="02010609060101010101" pitchFamily="49" charset="-122"/>
                <a:ea typeface="黑体" panose="02010609060101010101" pitchFamily="49" charset="-122"/>
              </a:rPr>
              <a:t>中国特色社会主义制度</a:t>
            </a:r>
            <a:endParaRPr lang="en-US" altLang="zh-CN" sz="20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精神力量：</a:t>
            </a:r>
            <a:r>
              <a:rPr lang="zh-CN" altLang="en-US" sz="2000" b="1" dirty="0">
                <a:latin typeface="黑体" panose="02010609060101010101" pitchFamily="49" charset="-122"/>
                <a:ea typeface="黑体" panose="02010609060101010101" pitchFamily="49" charset="-122"/>
              </a:rPr>
              <a:t>中国特色社会主义文化</a:t>
            </a:r>
            <a:endParaRPr lang="en-US" altLang="zh-CN" sz="2000" dirty="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第三节：不断谱写实现中华民族伟大复兴的新篇章</a:t>
            </a:r>
          </a:p>
        </p:txBody>
      </p:sp>
      <p:grpSp>
        <p:nvGrpSpPr>
          <p:cNvPr id="9" name="组 8"/>
          <p:cNvGrpSpPr/>
          <p:nvPr/>
        </p:nvGrpSpPr>
        <p:grpSpPr>
          <a:xfrm>
            <a:off x="6757060" y="1690"/>
            <a:ext cx="5454360" cy="1481969"/>
            <a:chOff x="5275246" y="2414"/>
            <a:chExt cx="6941469" cy="2116479"/>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第三节：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不断谱写实现中华民族伟大复兴的新篇章</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27936" y="1101102"/>
              <a:ext cx="3064064" cy="93666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改革开放</a:t>
              </a:r>
              <a:r>
                <a:rPr lang="en-US" altLang="zh-CN" sz="1600" dirty="0">
                  <a:solidFill>
                    <a:prstClr val="black"/>
                  </a:solidFill>
                  <a:latin typeface="黑体" panose="02010609060101010101" pitchFamily="49" charset="-122"/>
                  <a:ea typeface="黑体" panose="02010609060101010101" pitchFamily="49" charset="-122"/>
                </a:rPr>
                <a:t>40</a:t>
              </a:r>
              <a:r>
                <a:rPr lang="zh-CN" altLang="en-US" sz="1600" dirty="0">
                  <a:solidFill>
                    <a:prstClr val="black"/>
                  </a:solidFill>
                  <a:latin typeface="黑体" panose="02010609060101010101" pitchFamily="49" charset="-122"/>
                  <a:ea typeface="黑体" panose="02010609060101010101" pitchFamily="49" charset="-122"/>
                </a:rPr>
                <a:t>年的巨大</a:t>
              </a:r>
              <a:endParaRPr lang="en-US" altLang="zh-CN" sz="1600" dirty="0">
                <a:solidFill>
                  <a:prstClr val="black"/>
                </a:solidFill>
                <a:latin typeface="黑体" panose="02010609060101010101" pitchFamily="49" charset="-122"/>
                <a:ea typeface="黑体" panose="02010609060101010101" pitchFamily="49" charset="-122"/>
              </a:endParaRPr>
            </a:p>
            <a:p>
              <a:pPr algn="ctr"/>
              <a:r>
                <a:rPr lang="zh-CN" altLang="en-US" sz="1600" dirty="0">
                  <a:solidFill>
                    <a:prstClr val="black"/>
                  </a:solidFill>
                  <a:latin typeface="黑体" panose="02010609060101010101" pitchFamily="49" charset="-122"/>
                  <a:ea typeface="黑体" panose="02010609060101010101" pitchFamily="49" charset="-122"/>
                </a:rPr>
                <a:t>成就</a:t>
              </a:r>
            </a:p>
          </p:txBody>
        </p:sp>
        <p:sp>
          <p:nvSpPr>
            <p:cNvPr id="8" name="圆角矩形 7"/>
            <p:cNvSpPr/>
            <p:nvPr/>
          </p:nvSpPr>
          <p:spPr>
            <a:xfrm>
              <a:off x="9152651" y="37920"/>
              <a:ext cx="3064064" cy="95851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齐心协力走向中华民族伟大复兴的光明前景</a:t>
              </a:r>
              <a:endPar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p:txBody>
        </p:sp>
      </p:grpSp>
      <p:sp>
        <p:nvSpPr>
          <p:cNvPr id="10" name="文本框 9"/>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11.3.2</a:t>
            </a:r>
            <a:r>
              <a:rPr lang="zh-CN" altLang="en-US" dirty="0">
                <a:solidFill>
                  <a:schemeClr val="bg1"/>
                </a:solidFill>
              </a:rPr>
              <a:t>齐心协力走向中华民族伟大复兴的光明前景</a:t>
            </a:r>
          </a:p>
        </p:txBody>
      </p:sp>
    </p:spTree>
    <p:extLst>
      <p:ext uri="{BB962C8B-B14F-4D97-AF65-F5344CB8AC3E}">
        <p14:creationId xmlns:p14="http://schemas.microsoft.com/office/powerpoint/2010/main" val="2555415070"/>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06682" y="1483659"/>
            <a:ext cx="12145675" cy="4785132"/>
          </a:xfrm>
        </p:spPr>
        <p:txBody>
          <a:bodyPr>
            <a:noAutofit/>
          </a:bodyPr>
          <a:lstStyle/>
          <a:p>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中国特色社会主义是改革开放以来党的全部理论和实践的</a:t>
            </a:r>
            <a:r>
              <a:rPr lang="zh-CN" altLang="en-US" sz="2400" dirty="0">
                <a:solidFill>
                  <a:srgbClr val="C00000"/>
                </a:solidFill>
                <a:latin typeface="黑体" panose="02010609060101010101" pitchFamily="49" charset="-122"/>
                <a:ea typeface="黑体" panose="02010609060101010101" pitchFamily="49" charset="-122"/>
              </a:rPr>
              <a:t>主题</a:t>
            </a:r>
            <a:endParaRPr lang="en-US" altLang="zh-CN" sz="2400" dirty="0">
              <a:solidFill>
                <a:srgbClr val="C00000"/>
              </a:solidFill>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途径：</a:t>
            </a:r>
            <a:r>
              <a:rPr lang="zh-CN" altLang="en-US" sz="2000" b="1" dirty="0">
                <a:latin typeface="黑体" panose="02010609060101010101" pitchFamily="49" charset="-122"/>
                <a:ea typeface="黑体" panose="02010609060101010101" pitchFamily="49" charset="-122"/>
              </a:rPr>
              <a:t>中国特色社会主义</a:t>
            </a:r>
            <a:r>
              <a:rPr lang="zh-CN" altLang="en-US" sz="2000" b="1" u="sng" dirty="0">
                <a:latin typeface="黑体" panose="02010609060101010101" pitchFamily="49" charset="-122"/>
                <a:ea typeface="黑体" panose="02010609060101010101" pitchFamily="49" charset="-122"/>
              </a:rPr>
              <a:t>      </a:t>
            </a:r>
            <a:r>
              <a:rPr lang="zh-CN" altLang="en-US" sz="2000" b="1" dirty="0">
                <a:latin typeface="黑体" panose="02010609060101010101" pitchFamily="49" charset="-122"/>
                <a:ea typeface="黑体" panose="02010609060101010101" pitchFamily="49" charset="-122"/>
              </a:rPr>
              <a:t>。</a:t>
            </a:r>
            <a:endParaRPr lang="en-US" altLang="zh-CN" sz="20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行动指南：</a:t>
            </a:r>
            <a:r>
              <a:rPr lang="zh-CN" altLang="en-US" sz="2000" b="1" dirty="0">
                <a:latin typeface="黑体" panose="02010609060101010101" pitchFamily="49" charset="-122"/>
                <a:ea typeface="黑体" panose="02010609060101010101" pitchFamily="49" charset="-122"/>
              </a:rPr>
              <a:t>中国特色社会主义</a:t>
            </a:r>
            <a:r>
              <a:rPr lang="zh-CN" altLang="en-US" sz="2000" b="1" u="sng" dirty="0">
                <a:latin typeface="黑体" panose="02010609060101010101" pitchFamily="49" charset="-122"/>
                <a:ea typeface="黑体" panose="02010609060101010101" pitchFamily="49" charset="-122"/>
              </a:rPr>
              <a:t>      </a:t>
            </a:r>
            <a:r>
              <a:rPr lang="zh-CN" altLang="en-US" sz="2000" b="1" dirty="0">
                <a:latin typeface="黑体" panose="02010609060101010101" pitchFamily="49" charset="-122"/>
                <a:ea typeface="黑体" panose="02010609060101010101" pitchFamily="49" charset="-122"/>
              </a:rPr>
              <a:t>。</a:t>
            </a:r>
            <a:endParaRPr lang="en-US" altLang="zh-CN" sz="20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根本保障：</a:t>
            </a:r>
            <a:r>
              <a:rPr lang="zh-CN" altLang="en-US" sz="2000" b="1" dirty="0">
                <a:latin typeface="黑体" panose="02010609060101010101" pitchFamily="49" charset="-122"/>
                <a:ea typeface="黑体" panose="02010609060101010101" pitchFamily="49" charset="-122"/>
              </a:rPr>
              <a:t>中国特色社会主义</a:t>
            </a:r>
            <a:r>
              <a:rPr lang="zh-CN" altLang="en-US" sz="2000" b="1" u="sng" dirty="0">
                <a:latin typeface="黑体" panose="02010609060101010101" pitchFamily="49" charset="-122"/>
                <a:ea typeface="黑体" panose="02010609060101010101" pitchFamily="49" charset="-122"/>
              </a:rPr>
              <a:t>        </a:t>
            </a:r>
            <a:r>
              <a:rPr lang="zh-CN" altLang="en-US" sz="2000" b="1" dirty="0">
                <a:latin typeface="黑体" panose="02010609060101010101" pitchFamily="49" charset="-122"/>
                <a:ea typeface="黑体" panose="02010609060101010101" pitchFamily="49" charset="-122"/>
              </a:rPr>
              <a:t>。</a:t>
            </a:r>
            <a:endParaRPr lang="en-US" altLang="zh-CN" sz="20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精神力量：</a:t>
            </a:r>
            <a:r>
              <a:rPr lang="zh-CN" altLang="en-US" sz="2000" b="1" dirty="0">
                <a:latin typeface="黑体" panose="02010609060101010101" pitchFamily="49" charset="-122"/>
                <a:ea typeface="黑体" panose="02010609060101010101" pitchFamily="49" charset="-122"/>
              </a:rPr>
              <a:t>中国特色社会主义</a:t>
            </a:r>
            <a:r>
              <a:rPr lang="zh-CN" altLang="en-US" sz="2000" b="1" u="sng" dirty="0">
                <a:latin typeface="黑体" panose="02010609060101010101" pitchFamily="49" charset="-122"/>
                <a:ea typeface="黑体" panose="02010609060101010101" pitchFamily="49" charset="-122"/>
              </a:rPr>
              <a:t>       </a:t>
            </a:r>
            <a:r>
              <a:rPr lang="zh-CN" altLang="en-US" sz="2000" b="1" dirty="0">
                <a:latin typeface="黑体" panose="02010609060101010101" pitchFamily="49" charset="-122"/>
                <a:ea typeface="黑体" panose="02010609060101010101" pitchFamily="49" charset="-122"/>
              </a:rPr>
              <a:t>。</a:t>
            </a:r>
            <a:endParaRPr lang="en-US" altLang="zh-CN" sz="2000" dirty="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第三节：不断谱写实现中华民族伟大复兴的新篇章</a:t>
            </a:r>
          </a:p>
        </p:txBody>
      </p:sp>
      <p:grpSp>
        <p:nvGrpSpPr>
          <p:cNvPr id="10" name="组 9"/>
          <p:cNvGrpSpPr/>
          <p:nvPr/>
        </p:nvGrpSpPr>
        <p:grpSpPr>
          <a:xfrm>
            <a:off x="6757060" y="1690"/>
            <a:ext cx="5454360" cy="1481969"/>
            <a:chOff x="5275246" y="2414"/>
            <a:chExt cx="6941469" cy="2116479"/>
          </a:xfrm>
        </p:grpSpPr>
        <p:sp>
          <p:nvSpPr>
            <p:cNvPr id="11" name="圆角矩形 10"/>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第三节：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不断谱写实现中华民族伟大复兴的新篇章</a:t>
              </a:r>
            </a:p>
          </p:txBody>
        </p:sp>
        <p:sp>
          <p:nvSpPr>
            <p:cNvPr id="12" name="左大括号 11"/>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3" name="圆角矩形 12"/>
            <p:cNvSpPr/>
            <p:nvPr/>
          </p:nvSpPr>
          <p:spPr>
            <a:xfrm>
              <a:off x="9127936" y="1101102"/>
              <a:ext cx="3064064" cy="93666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改革开放</a:t>
              </a:r>
              <a:r>
                <a:rPr lang="en-US" altLang="zh-CN" sz="1600" dirty="0">
                  <a:solidFill>
                    <a:prstClr val="black"/>
                  </a:solidFill>
                  <a:latin typeface="黑体" panose="02010609060101010101" pitchFamily="49" charset="-122"/>
                  <a:ea typeface="黑体" panose="02010609060101010101" pitchFamily="49" charset="-122"/>
                </a:rPr>
                <a:t>40</a:t>
              </a:r>
              <a:r>
                <a:rPr lang="zh-CN" altLang="en-US" sz="1600" dirty="0">
                  <a:solidFill>
                    <a:prstClr val="black"/>
                  </a:solidFill>
                  <a:latin typeface="黑体" panose="02010609060101010101" pitchFamily="49" charset="-122"/>
                  <a:ea typeface="黑体" panose="02010609060101010101" pitchFamily="49" charset="-122"/>
                </a:rPr>
                <a:t>年的巨大</a:t>
              </a:r>
              <a:endParaRPr lang="en-US" altLang="zh-CN" sz="1600" dirty="0">
                <a:solidFill>
                  <a:prstClr val="black"/>
                </a:solidFill>
                <a:latin typeface="黑体" panose="02010609060101010101" pitchFamily="49" charset="-122"/>
                <a:ea typeface="黑体" panose="02010609060101010101" pitchFamily="49" charset="-122"/>
              </a:endParaRPr>
            </a:p>
            <a:p>
              <a:pPr algn="ctr"/>
              <a:r>
                <a:rPr lang="zh-CN" altLang="en-US" sz="1600" dirty="0">
                  <a:solidFill>
                    <a:prstClr val="black"/>
                  </a:solidFill>
                  <a:latin typeface="黑体" panose="02010609060101010101" pitchFamily="49" charset="-122"/>
                  <a:ea typeface="黑体" panose="02010609060101010101" pitchFamily="49" charset="-122"/>
                </a:rPr>
                <a:t>成就</a:t>
              </a:r>
            </a:p>
          </p:txBody>
        </p:sp>
        <p:sp>
          <p:nvSpPr>
            <p:cNvPr id="14" name="圆角矩形 13"/>
            <p:cNvSpPr/>
            <p:nvPr/>
          </p:nvSpPr>
          <p:spPr>
            <a:xfrm>
              <a:off x="9152651" y="37920"/>
              <a:ext cx="3064064" cy="95851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齐心协力走向中华民族伟大复兴的光明前景</a:t>
              </a:r>
              <a:endPar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p:txBody>
        </p:sp>
      </p:grpSp>
      <p:sp>
        <p:nvSpPr>
          <p:cNvPr id="9" name="文本框 8"/>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11.3.2</a:t>
            </a:r>
            <a:r>
              <a:rPr lang="zh-CN" altLang="en-US" dirty="0">
                <a:solidFill>
                  <a:schemeClr val="bg1"/>
                </a:solidFill>
              </a:rPr>
              <a:t>齐心协力走向中华民族伟大复兴的光明前景</a:t>
            </a:r>
          </a:p>
        </p:txBody>
      </p:sp>
    </p:spTree>
    <p:extLst>
      <p:ext uri="{BB962C8B-B14F-4D97-AF65-F5344CB8AC3E}">
        <p14:creationId xmlns:p14="http://schemas.microsoft.com/office/powerpoint/2010/main" val="383039435"/>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06682" y="1483659"/>
            <a:ext cx="12145675" cy="4785132"/>
          </a:xfrm>
        </p:spPr>
        <p:txBody>
          <a:bodyPr>
            <a:noAutofit/>
          </a:bodyPr>
          <a:lstStyle/>
          <a:p>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中国特色社会主义是改革开放以来党的全部理论和实践的</a:t>
            </a:r>
            <a:r>
              <a:rPr lang="zh-CN" altLang="en-US" sz="2400" dirty="0">
                <a:solidFill>
                  <a:srgbClr val="C00000"/>
                </a:solidFill>
                <a:latin typeface="黑体" panose="02010609060101010101" pitchFamily="49" charset="-122"/>
                <a:ea typeface="黑体" panose="02010609060101010101" pitchFamily="49" charset="-122"/>
              </a:rPr>
              <a:t>主题</a:t>
            </a:r>
            <a:endParaRPr lang="en-US" altLang="zh-CN" sz="2400" dirty="0">
              <a:solidFill>
                <a:srgbClr val="C00000"/>
              </a:solidFill>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途径：</a:t>
            </a:r>
            <a:r>
              <a:rPr lang="zh-CN" altLang="en-US" sz="2000" b="1" dirty="0">
                <a:latin typeface="黑体" panose="02010609060101010101" pitchFamily="49" charset="-122"/>
                <a:ea typeface="黑体" panose="02010609060101010101" pitchFamily="49" charset="-122"/>
              </a:rPr>
              <a:t>中国特色社会主义道路</a:t>
            </a:r>
            <a:endParaRPr lang="en-US" altLang="zh-CN" sz="20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行动指南：</a:t>
            </a:r>
            <a:r>
              <a:rPr lang="zh-CN" altLang="en-US" sz="2000" b="1" dirty="0">
                <a:latin typeface="黑体" panose="02010609060101010101" pitchFamily="49" charset="-122"/>
                <a:ea typeface="黑体" panose="02010609060101010101" pitchFamily="49" charset="-122"/>
              </a:rPr>
              <a:t>中国特色社会主义理论体系</a:t>
            </a:r>
            <a:endParaRPr lang="en-US" altLang="zh-CN" sz="20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根本保障：</a:t>
            </a:r>
            <a:r>
              <a:rPr lang="zh-CN" altLang="en-US" sz="2000" b="1" dirty="0">
                <a:latin typeface="黑体" panose="02010609060101010101" pitchFamily="49" charset="-122"/>
                <a:ea typeface="黑体" panose="02010609060101010101" pitchFamily="49" charset="-122"/>
              </a:rPr>
              <a:t>中国特色社会主义制度</a:t>
            </a:r>
            <a:endParaRPr lang="en-US" altLang="zh-CN" sz="2000"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精神力量：</a:t>
            </a:r>
            <a:r>
              <a:rPr lang="zh-CN" altLang="en-US" sz="2000" b="1" dirty="0">
                <a:latin typeface="黑体" panose="02010609060101010101" pitchFamily="49" charset="-122"/>
                <a:ea typeface="黑体" panose="02010609060101010101" pitchFamily="49" charset="-122"/>
              </a:rPr>
              <a:t>中国特色社会主义文化</a:t>
            </a:r>
            <a:endParaRPr lang="en-US" altLang="zh-CN" sz="2000" dirty="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第三节：不断谱写实现中华民族伟大复兴的新篇章</a:t>
            </a:r>
          </a:p>
        </p:txBody>
      </p:sp>
      <p:grpSp>
        <p:nvGrpSpPr>
          <p:cNvPr id="10" name="组 9"/>
          <p:cNvGrpSpPr/>
          <p:nvPr/>
        </p:nvGrpSpPr>
        <p:grpSpPr>
          <a:xfrm>
            <a:off x="6757060" y="1690"/>
            <a:ext cx="5454360" cy="1481969"/>
            <a:chOff x="5275246" y="2414"/>
            <a:chExt cx="6941469" cy="2116479"/>
          </a:xfrm>
        </p:grpSpPr>
        <p:sp>
          <p:nvSpPr>
            <p:cNvPr id="11" name="圆角矩形 10"/>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第三节：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不断谱写实现中华民族伟大复兴的新篇章</a:t>
              </a:r>
            </a:p>
          </p:txBody>
        </p:sp>
        <p:sp>
          <p:nvSpPr>
            <p:cNvPr id="12" name="左大括号 11"/>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3" name="圆角矩形 12"/>
            <p:cNvSpPr/>
            <p:nvPr/>
          </p:nvSpPr>
          <p:spPr>
            <a:xfrm>
              <a:off x="9127936" y="1101102"/>
              <a:ext cx="3064064" cy="93666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改革开放</a:t>
              </a:r>
              <a:r>
                <a:rPr lang="en-US" altLang="zh-CN" sz="1600" dirty="0">
                  <a:solidFill>
                    <a:prstClr val="black"/>
                  </a:solidFill>
                  <a:latin typeface="黑体" panose="02010609060101010101" pitchFamily="49" charset="-122"/>
                  <a:ea typeface="黑体" panose="02010609060101010101" pitchFamily="49" charset="-122"/>
                </a:rPr>
                <a:t>40</a:t>
              </a:r>
              <a:r>
                <a:rPr lang="zh-CN" altLang="en-US" sz="1600" dirty="0">
                  <a:solidFill>
                    <a:prstClr val="black"/>
                  </a:solidFill>
                  <a:latin typeface="黑体" panose="02010609060101010101" pitchFamily="49" charset="-122"/>
                  <a:ea typeface="黑体" panose="02010609060101010101" pitchFamily="49" charset="-122"/>
                </a:rPr>
                <a:t>年的巨大</a:t>
              </a:r>
              <a:endParaRPr lang="en-US" altLang="zh-CN" sz="1600" dirty="0">
                <a:solidFill>
                  <a:prstClr val="black"/>
                </a:solidFill>
                <a:latin typeface="黑体" panose="02010609060101010101" pitchFamily="49" charset="-122"/>
                <a:ea typeface="黑体" panose="02010609060101010101" pitchFamily="49" charset="-122"/>
              </a:endParaRPr>
            </a:p>
            <a:p>
              <a:pPr algn="ctr"/>
              <a:r>
                <a:rPr lang="zh-CN" altLang="en-US" sz="1600" dirty="0">
                  <a:solidFill>
                    <a:prstClr val="black"/>
                  </a:solidFill>
                  <a:latin typeface="黑体" panose="02010609060101010101" pitchFamily="49" charset="-122"/>
                  <a:ea typeface="黑体" panose="02010609060101010101" pitchFamily="49" charset="-122"/>
                </a:rPr>
                <a:t>成就</a:t>
              </a:r>
            </a:p>
          </p:txBody>
        </p:sp>
        <p:sp>
          <p:nvSpPr>
            <p:cNvPr id="14" name="圆角矩形 13"/>
            <p:cNvSpPr/>
            <p:nvPr/>
          </p:nvSpPr>
          <p:spPr>
            <a:xfrm>
              <a:off x="9152651" y="37920"/>
              <a:ext cx="3064064" cy="95851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齐心协力走向中华民族伟大复兴的光明前景</a:t>
              </a:r>
              <a:endPar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p:txBody>
        </p:sp>
      </p:grpSp>
      <p:sp>
        <p:nvSpPr>
          <p:cNvPr id="9" name="文本框 8"/>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11.3.2</a:t>
            </a:r>
            <a:r>
              <a:rPr lang="zh-CN" altLang="en-US" dirty="0">
                <a:solidFill>
                  <a:schemeClr val="bg1"/>
                </a:solidFill>
              </a:rPr>
              <a:t>齐心协力走向中华民族伟大复兴的光明前景</a:t>
            </a:r>
          </a:p>
        </p:txBody>
      </p:sp>
    </p:spTree>
    <p:extLst>
      <p:ext uri="{BB962C8B-B14F-4D97-AF65-F5344CB8AC3E}">
        <p14:creationId xmlns:p14="http://schemas.microsoft.com/office/powerpoint/2010/main" val="908847057"/>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09920" y="1285496"/>
            <a:ext cx="12145675" cy="5470659"/>
          </a:xfrm>
        </p:spPr>
        <p:txBody>
          <a:bodyPr>
            <a:noAutofit/>
          </a:bodyPr>
          <a:lstStyle/>
          <a:p>
            <a:r>
              <a:rPr lang="zh-CN" altLang="en-US" sz="2000" b="1" dirty="0" smtClean="0">
                <a:latin typeface="黑体" panose="02010609060101010101" pitchFamily="49" charset="-122"/>
                <a:ea typeface="黑体" panose="02010609060101010101" pitchFamily="49" charset="-122"/>
              </a:rPr>
              <a:t>政治：</a:t>
            </a:r>
            <a:r>
              <a:rPr lang="en-US" altLang="zh-CN" dirty="0" smtClean="0">
                <a:latin typeface="黑体" panose="02010609060101010101" pitchFamily="49" charset="-122"/>
                <a:ea typeface="黑体" panose="02010609060101010101" pitchFamily="49" charset="-122"/>
              </a:rPr>
              <a:t>1.</a:t>
            </a:r>
            <a:r>
              <a:rPr lang="zh-CN" altLang="en-US" dirty="0">
                <a:latin typeface="黑体" panose="02010609060101010101" pitchFamily="49" charset="-122"/>
                <a:ea typeface="黑体" panose="02010609060101010101" pitchFamily="49" charset="-122"/>
              </a:rPr>
              <a:t>社会主义民主法治建设迈出重大步伐，取得重要</a:t>
            </a:r>
            <a:r>
              <a:rPr lang="zh-CN" altLang="en-US" dirty="0" smtClean="0">
                <a:latin typeface="黑体" panose="02010609060101010101" pitchFamily="49" charset="-122"/>
                <a:ea typeface="黑体" panose="02010609060101010101" pitchFamily="49" charset="-122"/>
              </a:rPr>
              <a:t>进展</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2.</a:t>
            </a:r>
            <a:r>
              <a:rPr lang="zh-CN" altLang="en-US" dirty="0">
                <a:latin typeface="黑体" panose="02010609060101010101" pitchFamily="49" charset="-122"/>
                <a:ea typeface="黑体" panose="02010609060101010101" pitchFamily="49" charset="-122"/>
              </a:rPr>
              <a:t>深入开展全方位外交（</a:t>
            </a:r>
            <a:r>
              <a:rPr lang="en-US" altLang="zh-CN" dirty="0">
                <a:latin typeface="黑体" panose="02010609060101010101" pitchFamily="49" charset="-122"/>
                <a:ea typeface="黑体" panose="02010609060101010101" pitchFamily="49" charset="-122"/>
              </a:rPr>
              <a:t>2001</a:t>
            </a:r>
            <a:r>
              <a:rPr lang="zh-CN" altLang="en-US" dirty="0">
                <a:latin typeface="黑体" panose="02010609060101010101" pitchFamily="49" charset="-122"/>
                <a:ea typeface="黑体" panose="02010609060101010101" pitchFamily="49" charset="-122"/>
              </a:rPr>
              <a:t>年</a:t>
            </a:r>
            <a:r>
              <a:rPr lang="en-US" altLang="zh-CN" dirty="0">
                <a:latin typeface="黑体" panose="02010609060101010101" pitchFamily="49" charset="-122"/>
                <a:ea typeface="黑体" panose="02010609060101010101" pitchFamily="49" charset="-122"/>
              </a:rPr>
              <a:t>6</a:t>
            </a:r>
            <a:r>
              <a:rPr lang="zh-CN" altLang="en-US" dirty="0">
                <a:latin typeface="黑体" panose="02010609060101010101" pitchFamily="49" charset="-122"/>
                <a:ea typeface="黑体" panose="02010609060101010101" pitchFamily="49" charset="-122"/>
              </a:rPr>
              <a:t>月正式成立“</a:t>
            </a:r>
            <a:r>
              <a:rPr lang="zh-CN" altLang="en-US" b="1" dirty="0">
                <a:solidFill>
                  <a:srgbClr val="C00000"/>
                </a:solidFill>
                <a:latin typeface="黑体" panose="02010609060101010101" pitchFamily="49" charset="-122"/>
                <a:ea typeface="黑体" panose="02010609060101010101" pitchFamily="49" charset="-122"/>
              </a:rPr>
              <a:t>上海合作组织</a:t>
            </a:r>
            <a:r>
              <a:rPr lang="zh-CN" altLang="en-US" dirty="0">
                <a:latin typeface="黑体" panose="02010609060101010101" pitchFamily="49" charset="-122"/>
                <a:ea typeface="黑体" panose="02010609060101010101" pitchFamily="49" charset="-122"/>
              </a:rPr>
              <a:t>”</a:t>
            </a:r>
            <a:r>
              <a:rPr lang="zh-CN" altLang="en-US" dirty="0" smtClean="0">
                <a:latin typeface="黑体" panose="02010609060101010101" pitchFamily="49" charset="-122"/>
                <a:ea typeface="黑体" panose="02010609060101010101" pitchFamily="49" charset="-122"/>
              </a:rPr>
              <a:t>）</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3.</a:t>
            </a:r>
            <a:r>
              <a:rPr lang="zh-CN" altLang="en-US" dirty="0">
                <a:latin typeface="黑体" panose="02010609060101010101" pitchFamily="49" charset="-122"/>
                <a:ea typeface="黑体" panose="02010609060101010101" pitchFamily="49" charset="-122"/>
              </a:rPr>
              <a:t>坚持“一国两制”，推进祖国统一（2005年3月14日，</a:t>
            </a:r>
            <a:r>
              <a:rPr lang="zh-CN" altLang="en-US" b="1" dirty="0">
                <a:solidFill>
                  <a:srgbClr val="C00000"/>
                </a:solidFill>
                <a:latin typeface="黑体" panose="02010609060101010101" pitchFamily="49" charset="-122"/>
                <a:ea typeface="黑体" panose="02010609060101010101" pitchFamily="49" charset="-122"/>
              </a:rPr>
              <a:t>十届全国人大三次会议</a:t>
            </a:r>
            <a:r>
              <a:rPr lang="zh-CN" altLang="en-US" dirty="0">
                <a:latin typeface="黑体" panose="02010609060101010101" pitchFamily="49" charset="-122"/>
                <a:ea typeface="黑体" panose="02010609060101010101" pitchFamily="49" charset="-122"/>
              </a:rPr>
              <a:t>高票通过</a:t>
            </a:r>
            <a:r>
              <a:rPr lang="zh-CN" altLang="en-US" b="1" dirty="0">
                <a:solidFill>
                  <a:srgbClr val="C00000"/>
                </a:solidFill>
                <a:latin typeface="黑体" panose="02010609060101010101" pitchFamily="49" charset="-122"/>
                <a:ea typeface="黑体" panose="02010609060101010101" pitchFamily="49" charset="-122"/>
              </a:rPr>
              <a:t>《反分裂国家法》</a:t>
            </a:r>
            <a:r>
              <a:rPr lang="zh-CN" altLang="en-US" dirty="0" smtClean="0">
                <a:latin typeface="黑体" panose="02010609060101010101" pitchFamily="49" charset="-122"/>
                <a:ea typeface="黑体" panose="02010609060101010101" pitchFamily="49" charset="-122"/>
              </a:rPr>
              <a:t>）</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4.</a:t>
            </a:r>
            <a:r>
              <a:rPr lang="zh-CN" altLang="en-US" dirty="0">
                <a:latin typeface="黑体" panose="02010609060101010101" pitchFamily="49" charset="-122"/>
                <a:ea typeface="黑体" panose="02010609060101010101" pitchFamily="49" charset="-122"/>
              </a:rPr>
              <a:t>全面推进党的建设新的伟大</a:t>
            </a:r>
            <a:r>
              <a:rPr lang="zh-CN" altLang="en-US" dirty="0" smtClean="0">
                <a:latin typeface="黑体" panose="02010609060101010101" pitchFamily="49" charset="-122"/>
                <a:ea typeface="黑体" panose="02010609060101010101" pitchFamily="49" charset="-122"/>
              </a:rPr>
              <a:t>工程</a:t>
            </a:r>
            <a:endParaRPr lang="en-US" altLang="zh-CN" dirty="0" smtClean="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第三节：不断谱写实现中华民族伟大复兴的新篇章</a:t>
            </a:r>
          </a:p>
        </p:txBody>
      </p:sp>
      <p:grpSp>
        <p:nvGrpSpPr>
          <p:cNvPr id="9" name="组 8"/>
          <p:cNvGrpSpPr/>
          <p:nvPr/>
        </p:nvGrpSpPr>
        <p:grpSpPr>
          <a:xfrm>
            <a:off x="6757060" y="21669"/>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第三节</a:t>
              </a:r>
              <a:r>
                <a:rPr lang="zh-CN" altLang="en-US" sz="1600" dirty="0" smtClean="0">
                  <a:solidFill>
                    <a:prstClr val="black"/>
                  </a:solidFill>
                  <a:latin typeface="黑体" panose="02010609060101010101" pitchFamily="49" charset="-122"/>
                  <a:ea typeface="黑体" panose="02010609060101010101" pitchFamily="49" charset="-122"/>
                  <a:sym typeface="+mn-ea"/>
                </a:rPr>
                <a:t>：</a:t>
              </a:r>
              <a:r>
                <a:rPr lang="zh-CN" altLang="en-US" sz="1600" dirty="0" smtClean="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谱写实现中华民族伟大复兴的新篇章</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a:t>
              </a:r>
              <a:r>
                <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40</a:t>
              </a: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年的巨大</a:t>
              </a:r>
              <a:endPar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成就</a:t>
              </a:r>
            </a:p>
          </p:txBody>
        </p:sp>
        <p:sp>
          <p:nvSpPr>
            <p:cNvPr id="8" name="圆角矩形 7"/>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齐心协力走向中华民族伟大复兴的光明前景</a:t>
              </a:r>
              <a:endParaRPr lang="en-US" altLang="zh-CN" sz="1600" dirty="0">
                <a:solidFill>
                  <a:prstClr val="black"/>
                </a:solidFill>
                <a:latin typeface="黑体" panose="02010609060101010101" pitchFamily="49" charset="-122"/>
                <a:ea typeface="黑体" panose="02010609060101010101" pitchFamily="49" charset="-122"/>
              </a:endParaRPr>
            </a:p>
          </p:txBody>
        </p:sp>
      </p:grpSp>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b="4998"/>
          <a:stretch/>
        </p:blipFill>
        <p:spPr>
          <a:xfrm>
            <a:off x="7745785" y="1298748"/>
            <a:ext cx="1154144" cy="1099895"/>
          </a:xfrm>
          <a:prstGeom prst="rect">
            <a:avLst/>
          </a:prstGeom>
          <a:ln>
            <a:solidFill>
              <a:schemeClr val="tx1"/>
            </a:solidFill>
          </a:ln>
        </p:spPr>
      </p:pic>
      <p:sp>
        <p:nvSpPr>
          <p:cNvPr id="11" name="文本框 10"/>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11.3.1.8</a:t>
            </a:r>
            <a:r>
              <a:rPr kumimoji="1" lang="zh-CN" altLang="en-US" sz="1000" dirty="0">
                <a:solidFill>
                  <a:schemeClr val="bg1">
                    <a:lumMod val="95000"/>
                  </a:schemeClr>
                </a:solidFill>
              </a:rPr>
              <a:t>坚持“一国两制”，推进祖国统一</a:t>
            </a:r>
          </a:p>
        </p:txBody>
      </p:sp>
    </p:spTree>
    <p:extLst>
      <p:ext uri="{BB962C8B-B14F-4D97-AF65-F5344CB8AC3E}">
        <p14:creationId xmlns:p14="http://schemas.microsoft.com/office/powerpoint/2010/main" val="524520492"/>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09920" y="1285496"/>
            <a:ext cx="12145675" cy="5470659"/>
          </a:xfrm>
        </p:spPr>
        <p:txBody>
          <a:bodyPr>
            <a:noAutofit/>
          </a:bodyPr>
          <a:lstStyle/>
          <a:p>
            <a:r>
              <a:rPr lang="zh-CN" altLang="en-US" sz="2000" b="1" dirty="0" smtClean="0">
                <a:solidFill>
                  <a:schemeClr val="bg2"/>
                </a:solidFill>
                <a:latin typeface="黑体" panose="02010609060101010101" pitchFamily="49" charset="-122"/>
                <a:ea typeface="黑体" panose="02010609060101010101" pitchFamily="49" charset="-122"/>
              </a:rPr>
              <a:t>政治：</a:t>
            </a:r>
            <a:r>
              <a:rPr lang="en-US" altLang="zh-CN" dirty="0" smtClean="0">
                <a:solidFill>
                  <a:schemeClr val="bg2"/>
                </a:solidFill>
                <a:latin typeface="黑体" panose="02010609060101010101" pitchFamily="49" charset="-122"/>
                <a:ea typeface="黑体" panose="02010609060101010101" pitchFamily="49" charset="-122"/>
              </a:rPr>
              <a:t>1.</a:t>
            </a:r>
            <a:r>
              <a:rPr lang="zh-CN" altLang="en-US" dirty="0">
                <a:solidFill>
                  <a:schemeClr val="bg2"/>
                </a:solidFill>
                <a:latin typeface="黑体" panose="02010609060101010101" pitchFamily="49" charset="-122"/>
                <a:ea typeface="黑体" panose="02010609060101010101" pitchFamily="49" charset="-122"/>
              </a:rPr>
              <a:t>社会主义民主法治建设迈出重大步伐，取得重要</a:t>
            </a:r>
            <a:r>
              <a:rPr lang="zh-CN" altLang="en-US" dirty="0" smtClean="0">
                <a:solidFill>
                  <a:schemeClr val="bg2"/>
                </a:solidFill>
                <a:latin typeface="黑体" panose="02010609060101010101" pitchFamily="49" charset="-122"/>
                <a:ea typeface="黑体" panose="02010609060101010101" pitchFamily="49" charset="-122"/>
              </a:rPr>
              <a:t>进展</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2.</a:t>
            </a:r>
            <a:r>
              <a:rPr lang="zh-CN" altLang="en-US" dirty="0">
                <a:solidFill>
                  <a:schemeClr val="bg2"/>
                </a:solidFill>
                <a:latin typeface="黑体" panose="02010609060101010101" pitchFamily="49" charset="-122"/>
                <a:ea typeface="黑体" panose="02010609060101010101" pitchFamily="49" charset="-122"/>
              </a:rPr>
              <a:t>深入开展全方位外交（</a:t>
            </a:r>
            <a:r>
              <a:rPr lang="en-US" altLang="zh-CN" dirty="0">
                <a:solidFill>
                  <a:schemeClr val="bg2"/>
                </a:solidFill>
                <a:latin typeface="黑体" panose="02010609060101010101" pitchFamily="49" charset="-122"/>
                <a:ea typeface="黑体" panose="02010609060101010101" pitchFamily="49" charset="-122"/>
              </a:rPr>
              <a:t>2001</a:t>
            </a:r>
            <a:r>
              <a:rPr lang="zh-CN" altLang="en-US" dirty="0">
                <a:solidFill>
                  <a:schemeClr val="bg2"/>
                </a:solidFill>
                <a:latin typeface="黑体" panose="02010609060101010101" pitchFamily="49" charset="-122"/>
                <a:ea typeface="黑体" panose="02010609060101010101" pitchFamily="49" charset="-122"/>
              </a:rPr>
              <a:t>年</a:t>
            </a:r>
            <a:r>
              <a:rPr lang="en-US" altLang="zh-CN" dirty="0">
                <a:solidFill>
                  <a:schemeClr val="bg2"/>
                </a:solidFill>
                <a:latin typeface="黑体" panose="02010609060101010101" pitchFamily="49" charset="-122"/>
                <a:ea typeface="黑体" panose="02010609060101010101" pitchFamily="49" charset="-122"/>
              </a:rPr>
              <a:t>6</a:t>
            </a:r>
            <a:r>
              <a:rPr lang="zh-CN" altLang="en-US" dirty="0">
                <a:solidFill>
                  <a:schemeClr val="bg2"/>
                </a:solidFill>
                <a:latin typeface="黑体" panose="02010609060101010101" pitchFamily="49" charset="-122"/>
                <a:ea typeface="黑体" panose="02010609060101010101" pitchFamily="49" charset="-122"/>
              </a:rPr>
              <a:t>月正式成立“</a:t>
            </a:r>
            <a:r>
              <a:rPr lang="zh-CN" altLang="en-US" b="1" dirty="0">
                <a:solidFill>
                  <a:schemeClr val="bg2"/>
                </a:solidFill>
                <a:latin typeface="黑体" panose="02010609060101010101" pitchFamily="49" charset="-122"/>
                <a:ea typeface="黑体" panose="02010609060101010101" pitchFamily="49" charset="-122"/>
              </a:rPr>
              <a:t>上海合作组织</a:t>
            </a:r>
            <a:r>
              <a:rPr lang="zh-CN" altLang="en-US" dirty="0">
                <a:solidFill>
                  <a:schemeClr val="bg2"/>
                </a:solidFill>
                <a:latin typeface="黑体" panose="02010609060101010101" pitchFamily="49" charset="-122"/>
                <a:ea typeface="黑体" panose="02010609060101010101" pitchFamily="49" charset="-122"/>
              </a:rPr>
              <a:t>”</a:t>
            </a:r>
            <a:r>
              <a:rPr lang="zh-CN" altLang="en-US" dirty="0" smtClean="0">
                <a:solidFill>
                  <a:schemeClr val="bg2"/>
                </a:solidFill>
                <a:latin typeface="黑体" panose="02010609060101010101" pitchFamily="49" charset="-122"/>
                <a:ea typeface="黑体" panose="02010609060101010101" pitchFamily="49" charset="-122"/>
              </a:rPr>
              <a:t>）</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3.</a:t>
            </a:r>
            <a:r>
              <a:rPr lang="zh-CN" altLang="en-US" dirty="0">
                <a:solidFill>
                  <a:schemeClr val="bg2"/>
                </a:solidFill>
                <a:latin typeface="黑体" panose="02010609060101010101" pitchFamily="49" charset="-122"/>
                <a:ea typeface="黑体" panose="02010609060101010101" pitchFamily="49" charset="-122"/>
              </a:rPr>
              <a:t>坚持“一国两制”，推进祖国统一（2005年3月14日，</a:t>
            </a:r>
            <a:r>
              <a:rPr lang="zh-CN" altLang="en-US" b="1" dirty="0">
                <a:solidFill>
                  <a:schemeClr val="bg2"/>
                </a:solidFill>
                <a:latin typeface="黑体" panose="02010609060101010101" pitchFamily="49" charset="-122"/>
                <a:ea typeface="黑体" panose="02010609060101010101" pitchFamily="49" charset="-122"/>
              </a:rPr>
              <a:t>十届全国人大三次会议</a:t>
            </a:r>
            <a:r>
              <a:rPr lang="zh-CN" altLang="en-US" dirty="0">
                <a:solidFill>
                  <a:schemeClr val="bg2"/>
                </a:solidFill>
                <a:latin typeface="黑体" panose="02010609060101010101" pitchFamily="49" charset="-122"/>
                <a:ea typeface="黑体" panose="02010609060101010101" pitchFamily="49" charset="-122"/>
              </a:rPr>
              <a:t>高票通过</a:t>
            </a:r>
            <a:r>
              <a:rPr lang="zh-CN" altLang="en-US" b="1" dirty="0">
                <a:solidFill>
                  <a:schemeClr val="bg2"/>
                </a:solidFill>
                <a:latin typeface="黑体" panose="02010609060101010101" pitchFamily="49" charset="-122"/>
                <a:ea typeface="黑体" panose="02010609060101010101" pitchFamily="49" charset="-122"/>
              </a:rPr>
              <a:t>《反分裂国家法》</a:t>
            </a:r>
            <a:r>
              <a:rPr lang="zh-CN" altLang="en-US" dirty="0" smtClean="0">
                <a:solidFill>
                  <a:schemeClr val="bg2"/>
                </a:solidFill>
                <a:latin typeface="黑体" panose="02010609060101010101" pitchFamily="49" charset="-122"/>
                <a:ea typeface="黑体" panose="02010609060101010101" pitchFamily="49" charset="-122"/>
              </a:rPr>
              <a:t>）</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4.</a:t>
            </a:r>
            <a:r>
              <a:rPr lang="zh-CN" altLang="en-US" dirty="0">
                <a:solidFill>
                  <a:schemeClr val="bg2"/>
                </a:solidFill>
                <a:latin typeface="黑体" panose="02010609060101010101" pitchFamily="49" charset="-122"/>
                <a:ea typeface="黑体" panose="02010609060101010101" pitchFamily="49" charset="-122"/>
              </a:rPr>
              <a:t>全面推进党的建设新的伟大工程</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sz="2000" b="1" dirty="0" smtClean="0">
                <a:latin typeface="黑体" panose="02010609060101010101" pitchFamily="49" charset="-122"/>
                <a:ea typeface="黑体" panose="02010609060101010101" pitchFamily="49" charset="-122"/>
              </a:rPr>
              <a:t>经济：</a:t>
            </a:r>
            <a:r>
              <a:rPr lang="en-US" altLang="zh-CN" dirty="0" smtClean="0">
                <a:latin typeface="黑体" panose="02010609060101010101" pitchFamily="49" charset="-122"/>
                <a:ea typeface="黑体" panose="02010609060101010101" pitchFamily="49" charset="-122"/>
              </a:rPr>
              <a:t>1</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国民经济保持持续快速健康发展，综合国力和国际竞争力显著</a:t>
            </a:r>
            <a:r>
              <a:rPr lang="zh-CN" altLang="en-US" dirty="0" smtClean="0">
                <a:latin typeface="黑体" panose="02010609060101010101" pitchFamily="49" charset="-122"/>
                <a:ea typeface="黑体" panose="02010609060101010101" pitchFamily="49" charset="-122"/>
              </a:rPr>
              <a:t>提高</a:t>
            </a:r>
            <a:endParaRPr lang="en-US" altLang="zh-CN" dirty="0" smtClean="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 </a:t>
            </a:r>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2</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社会主义市场经济体制不断完善，各项改革事业取得重大进展，对外开放取得新</a:t>
            </a:r>
            <a:r>
              <a:rPr lang="zh-CN" altLang="en-US" dirty="0" smtClean="0">
                <a:latin typeface="黑体" panose="02010609060101010101" pitchFamily="49" charset="-122"/>
                <a:ea typeface="黑体" panose="02010609060101010101" pitchFamily="49" charset="-122"/>
              </a:rPr>
              <a:t>突破</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3.</a:t>
            </a:r>
            <a:r>
              <a:rPr lang="zh-CN" altLang="en-US" dirty="0">
                <a:latin typeface="黑体" panose="02010609060101010101" pitchFamily="49" charset="-122"/>
                <a:ea typeface="黑体" panose="02010609060101010101" pitchFamily="49" charset="-122"/>
              </a:rPr>
              <a:t>人民生活不断</a:t>
            </a:r>
            <a:r>
              <a:rPr lang="zh-CN" altLang="en-US" dirty="0" smtClean="0">
                <a:latin typeface="黑体" panose="02010609060101010101" pitchFamily="49" charset="-122"/>
                <a:ea typeface="黑体" panose="02010609060101010101" pitchFamily="49" charset="-122"/>
              </a:rPr>
              <a:t>改善</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4.</a:t>
            </a:r>
            <a:r>
              <a:rPr lang="zh-CN" altLang="en-US" dirty="0">
                <a:latin typeface="黑体" panose="02010609060101010101" pitchFamily="49" charset="-122"/>
                <a:ea typeface="黑体" panose="02010609060101010101" pitchFamily="49" charset="-122"/>
              </a:rPr>
              <a:t>生态文明建设成效</a:t>
            </a:r>
            <a:r>
              <a:rPr lang="zh-CN" altLang="en-US" dirty="0" smtClean="0">
                <a:latin typeface="黑体" panose="02010609060101010101" pitchFamily="49" charset="-122"/>
                <a:ea typeface="黑体" panose="02010609060101010101" pitchFamily="49" charset="-122"/>
              </a:rPr>
              <a:t>显著</a:t>
            </a:r>
            <a:endParaRPr lang="en-US" altLang="zh-CN" dirty="0" smtClean="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第三节：不断谱写实现中华民族伟大复兴的新篇章</a:t>
            </a:r>
          </a:p>
        </p:txBody>
      </p:sp>
      <p:grpSp>
        <p:nvGrpSpPr>
          <p:cNvPr id="9" name="组 8"/>
          <p:cNvGrpSpPr/>
          <p:nvPr/>
        </p:nvGrpSpPr>
        <p:grpSpPr>
          <a:xfrm>
            <a:off x="6757060" y="21669"/>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第三节</a:t>
              </a:r>
              <a:r>
                <a:rPr lang="zh-CN" altLang="en-US" sz="1600" dirty="0" smtClean="0">
                  <a:solidFill>
                    <a:prstClr val="black"/>
                  </a:solidFill>
                  <a:latin typeface="黑体" panose="02010609060101010101" pitchFamily="49" charset="-122"/>
                  <a:ea typeface="黑体" panose="02010609060101010101" pitchFamily="49" charset="-122"/>
                  <a:sym typeface="+mn-ea"/>
                </a:rPr>
                <a:t>：</a:t>
              </a:r>
              <a:r>
                <a:rPr lang="zh-CN" altLang="en-US" sz="1600" dirty="0" smtClean="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谱写实现中华民族伟大复兴的新篇章</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a:t>
              </a:r>
              <a:r>
                <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40</a:t>
              </a: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年的巨大</a:t>
              </a:r>
              <a:endPar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成就</a:t>
              </a:r>
            </a:p>
          </p:txBody>
        </p:sp>
        <p:sp>
          <p:nvSpPr>
            <p:cNvPr id="8" name="圆角矩形 7"/>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齐心协力走向中华民族伟大复兴的光明前景</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11.3.1.8</a:t>
            </a:r>
            <a:r>
              <a:rPr kumimoji="1" lang="zh-CN" altLang="en-US" sz="1000" dirty="0">
                <a:solidFill>
                  <a:schemeClr val="bg1">
                    <a:lumMod val="95000"/>
                  </a:schemeClr>
                </a:solidFill>
              </a:rPr>
              <a:t>坚持“一国两制”，推进祖国统一</a:t>
            </a:r>
          </a:p>
        </p:txBody>
      </p:sp>
    </p:spTree>
    <p:extLst>
      <p:ext uri="{BB962C8B-B14F-4D97-AF65-F5344CB8AC3E}">
        <p14:creationId xmlns:p14="http://schemas.microsoft.com/office/powerpoint/2010/main" val="759018053"/>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09920" y="1285496"/>
            <a:ext cx="12145675" cy="5470659"/>
          </a:xfrm>
        </p:spPr>
        <p:txBody>
          <a:bodyPr>
            <a:noAutofit/>
          </a:bodyPr>
          <a:lstStyle/>
          <a:p>
            <a:r>
              <a:rPr lang="zh-CN" altLang="en-US" sz="2000" b="1" dirty="0" smtClean="0">
                <a:solidFill>
                  <a:schemeClr val="bg2"/>
                </a:solidFill>
                <a:latin typeface="黑体" panose="02010609060101010101" pitchFamily="49" charset="-122"/>
                <a:ea typeface="黑体" panose="02010609060101010101" pitchFamily="49" charset="-122"/>
              </a:rPr>
              <a:t>政治：</a:t>
            </a:r>
            <a:r>
              <a:rPr lang="en-US" altLang="zh-CN" dirty="0" smtClean="0">
                <a:solidFill>
                  <a:schemeClr val="bg2"/>
                </a:solidFill>
                <a:latin typeface="黑体" panose="02010609060101010101" pitchFamily="49" charset="-122"/>
                <a:ea typeface="黑体" panose="02010609060101010101" pitchFamily="49" charset="-122"/>
              </a:rPr>
              <a:t>1.</a:t>
            </a:r>
            <a:r>
              <a:rPr lang="zh-CN" altLang="en-US" dirty="0">
                <a:solidFill>
                  <a:schemeClr val="bg2"/>
                </a:solidFill>
                <a:latin typeface="黑体" panose="02010609060101010101" pitchFamily="49" charset="-122"/>
                <a:ea typeface="黑体" panose="02010609060101010101" pitchFamily="49" charset="-122"/>
              </a:rPr>
              <a:t>社会主义民主法治建设迈出重大步伐，取得重要</a:t>
            </a:r>
            <a:r>
              <a:rPr lang="zh-CN" altLang="en-US" dirty="0" smtClean="0">
                <a:solidFill>
                  <a:schemeClr val="bg2"/>
                </a:solidFill>
                <a:latin typeface="黑体" panose="02010609060101010101" pitchFamily="49" charset="-122"/>
                <a:ea typeface="黑体" panose="02010609060101010101" pitchFamily="49" charset="-122"/>
              </a:rPr>
              <a:t>进展</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2.</a:t>
            </a:r>
            <a:r>
              <a:rPr lang="zh-CN" altLang="en-US" dirty="0">
                <a:solidFill>
                  <a:schemeClr val="bg2"/>
                </a:solidFill>
                <a:latin typeface="黑体" panose="02010609060101010101" pitchFamily="49" charset="-122"/>
                <a:ea typeface="黑体" panose="02010609060101010101" pitchFamily="49" charset="-122"/>
              </a:rPr>
              <a:t>深入开展全方位外交（</a:t>
            </a:r>
            <a:r>
              <a:rPr lang="en-US" altLang="zh-CN" dirty="0">
                <a:solidFill>
                  <a:schemeClr val="bg2"/>
                </a:solidFill>
                <a:latin typeface="黑体" panose="02010609060101010101" pitchFamily="49" charset="-122"/>
                <a:ea typeface="黑体" panose="02010609060101010101" pitchFamily="49" charset="-122"/>
              </a:rPr>
              <a:t>2001</a:t>
            </a:r>
            <a:r>
              <a:rPr lang="zh-CN" altLang="en-US" dirty="0">
                <a:solidFill>
                  <a:schemeClr val="bg2"/>
                </a:solidFill>
                <a:latin typeface="黑体" panose="02010609060101010101" pitchFamily="49" charset="-122"/>
                <a:ea typeface="黑体" panose="02010609060101010101" pitchFamily="49" charset="-122"/>
              </a:rPr>
              <a:t>年</a:t>
            </a:r>
            <a:r>
              <a:rPr lang="en-US" altLang="zh-CN" dirty="0">
                <a:solidFill>
                  <a:schemeClr val="bg2"/>
                </a:solidFill>
                <a:latin typeface="黑体" panose="02010609060101010101" pitchFamily="49" charset="-122"/>
                <a:ea typeface="黑体" panose="02010609060101010101" pitchFamily="49" charset="-122"/>
              </a:rPr>
              <a:t>6</a:t>
            </a:r>
            <a:r>
              <a:rPr lang="zh-CN" altLang="en-US" dirty="0">
                <a:solidFill>
                  <a:schemeClr val="bg2"/>
                </a:solidFill>
                <a:latin typeface="黑体" panose="02010609060101010101" pitchFamily="49" charset="-122"/>
                <a:ea typeface="黑体" panose="02010609060101010101" pitchFamily="49" charset="-122"/>
              </a:rPr>
              <a:t>月正式成立“</a:t>
            </a:r>
            <a:r>
              <a:rPr lang="zh-CN" altLang="en-US" b="1" dirty="0">
                <a:solidFill>
                  <a:schemeClr val="bg2"/>
                </a:solidFill>
                <a:latin typeface="黑体" panose="02010609060101010101" pitchFamily="49" charset="-122"/>
                <a:ea typeface="黑体" panose="02010609060101010101" pitchFamily="49" charset="-122"/>
              </a:rPr>
              <a:t>上海合作组织</a:t>
            </a:r>
            <a:r>
              <a:rPr lang="zh-CN" altLang="en-US" dirty="0">
                <a:solidFill>
                  <a:schemeClr val="bg2"/>
                </a:solidFill>
                <a:latin typeface="黑体" panose="02010609060101010101" pitchFamily="49" charset="-122"/>
                <a:ea typeface="黑体" panose="02010609060101010101" pitchFamily="49" charset="-122"/>
              </a:rPr>
              <a:t>”</a:t>
            </a:r>
            <a:r>
              <a:rPr lang="zh-CN" altLang="en-US" dirty="0" smtClean="0">
                <a:solidFill>
                  <a:schemeClr val="bg2"/>
                </a:solidFill>
                <a:latin typeface="黑体" panose="02010609060101010101" pitchFamily="49" charset="-122"/>
                <a:ea typeface="黑体" panose="02010609060101010101" pitchFamily="49" charset="-122"/>
              </a:rPr>
              <a:t>）</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3.</a:t>
            </a:r>
            <a:r>
              <a:rPr lang="zh-CN" altLang="en-US" dirty="0">
                <a:solidFill>
                  <a:schemeClr val="bg2"/>
                </a:solidFill>
                <a:latin typeface="黑体" panose="02010609060101010101" pitchFamily="49" charset="-122"/>
                <a:ea typeface="黑体" panose="02010609060101010101" pitchFamily="49" charset="-122"/>
              </a:rPr>
              <a:t>坚持“一国两制”，推进祖国统一（2005年3月14日，</a:t>
            </a:r>
            <a:r>
              <a:rPr lang="zh-CN" altLang="en-US" b="1" dirty="0">
                <a:solidFill>
                  <a:schemeClr val="bg2"/>
                </a:solidFill>
                <a:latin typeface="黑体" panose="02010609060101010101" pitchFamily="49" charset="-122"/>
                <a:ea typeface="黑体" panose="02010609060101010101" pitchFamily="49" charset="-122"/>
              </a:rPr>
              <a:t>十届全国人大三次会议</a:t>
            </a:r>
            <a:r>
              <a:rPr lang="zh-CN" altLang="en-US" dirty="0">
                <a:solidFill>
                  <a:schemeClr val="bg2"/>
                </a:solidFill>
                <a:latin typeface="黑体" panose="02010609060101010101" pitchFamily="49" charset="-122"/>
                <a:ea typeface="黑体" panose="02010609060101010101" pitchFamily="49" charset="-122"/>
              </a:rPr>
              <a:t>高票通过</a:t>
            </a:r>
            <a:r>
              <a:rPr lang="zh-CN" altLang="en-US" b="1" dirty="0">
                <a:solidFill>
                  <a:schemeClr val="bg2"/>
                </a:solidFill>
                <a:latin typeface="黑体" panose="02010609060101010101" pitchFamily="49" charset="-122"/>
                <a:ea typeface="黑体" panose="02010609060101010101" pitchFamily="49" charset="-122"/>
              </a:rPr>
              <a:t>《反分裂国家法》</a:t>
            </a:r>
            <a:r>
              <a:rPr lang="zh-CN" altLang="en-US" dirty="0" smtClean="0">
                <a:solidFill>
                  <a:schemeClr val="bg2"/>
                </a:solidFill>
                <a:latin typeface="黑体" panose="02010609060101010101" pitchFamily="49" charset="-122"/>
                <a:ea typeface="黑体" panose="02010609060101010101" pitchFamily="49" charset="-122"/>
              </a:rPr>
              <a:t>）</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4.</a:t>
            </a:r>
            <a:r>
              <a:rPr lang="zh-CN" altLang="en-US" dirty="0">
                <a:solidFill>
                  <a:schemeClr val="bg2"/>
                </a:solidFill>
                <a:latin typeface="黑体" panose="02010609060101010101" pitchFamily="49" charset="-122"/>
                <a:ea typeface="黑体" panose="02010609060101010101" pitchFamily="49" charset="-122"/>
              </a:rPr>
              <a:t>全面推进党的建设新的伟大工程</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sz="2000" b="1" dirty="0" smtClean="0">
                <a:solidFill>
                  <a:schemeClr val="bg2"/>
                </a:solidFill>
                <a:latin typeface="黑体" panose="02010609060101010101" pitchFamily="49" charset="-122"/>
                <a:ea typeface="黑体" panose="02010609060101010101" pitchFamily="49" charset="-122"/>
              </a:rPr>
              <a:t>经济：</a:t>
            </a:r>
            <a:r>
              <a:rPr lang="en-US" altLang="zh-CN" dirty="0" smtClean="0">
                <a:solidFill>
                  <a:schemeClr val="bg2"/>
                </a:solidFill>
                <a:latin typeface="黑体" panose="02010609060101010101" pitchFamily="49" charset="-122"/>
                <a:ea typeface="黑体" panose="02010609060101010101" pitchFamily="49" charset="-122"/>
              </a:rPr>
              <a:t>1</a:t>
            </a:r>
            <a:r>
              <a:rPr lang="en-US" altLang="zh-CN" dirty="0">
                <a:solidFill>
                  <a:schemeClr val="bg2"/>
                </a:solidFill>
                <a:latin typeface="黑体" panose="02010609060101010101" pitchFamily="49" charset="-122"/>
                <a:ea typeface="黑体" panose="02010609060101010101" pitchFamily="49" charset="-122"/>
              </a:rPr>
              <a:t>.</a:t>
            </a:r>
            <a:r>
              <a:rPr lang="zh-CN" altLang="en-US" dirty="0">
                <a:solidFill>
                  <a:schemeClr val="bg2"/>
                </a:solidFill>
                <a:latin typeface="黑体" panose="02010609060101010101" pitchFamily="49" charset="-122"/>
                <a:ea typeface="黑体" panose="02010609060101010101" pitchFamily="49" charset="-122"/>
              </a:rPr>
              <a:t>国民经济保持持续快速健康发展，综合国力和国际竞争力显著</a:t>
            </a:r>
            <a:r>
              <a:rPr lang="zh-CN" altLang="en-US" dirty="0" smtClean="0">
                <a:solidFill>
                  <a:schemeClr val="bg2"/>
                </a:solidFill>
                <a:latin typeface="黑体" panose="02010609060101010101" pitchFamily="49" charset="-122"/>
                <a:ea typeface="黑体" panose="02010609060101010101" pitchFamily="49" charset="-122"/>
              </a:rPr>
              <a:t>提高</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a:solidFill>
                  <a:schemeClr val="bg2"/>
                </a:solidFill>
                <a:latin typeface="黑体" panose="02010609060101010101" pitchFamily="49" charset="-122"/>
                <a:ea typeface="黑体" panose="02010609060101010101" pitchFamily="49" charset="-122"/>
              </a:rPr>
              <a:t> </a:t>
            </a:r>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2</a:t>
            </a:r>
            <a:r>
              <a:rPr lang="en-US" altLang="zh-CN" dirty="0">
                <a:solidFill>
                  <a:schemeClr val="bg2"/>
                </a:solidFill>
                <a:latin typeface="黑体" panose="02010609060101010101" pitchFamily="49" charset="-122"/>
                <a:ea typeface="黑体" panose="02010609060101010101" pitchFamily="49" charset="-122"/>
              </a:rPr>
              <a:t>.</a:t>
            </a:r>
            <a:r>
              <a:rPr lang="zh-CN" altLang="en-US" dirty="0">
                <a:solidFill>
                  <a:schemeClr val="bg2"/>
                </a:solidFill>
                <a:latin typeface="黑体" panose="02010609060101010101" pitchFamily="49" charset="-122"/>
                <a:ea typeface="黑体" panose="02010609060101010101" pitchFamily="49" charset="-122"/>
              </a:rPr>
              <a:t>社会主义市场经济体制不断完善，各项改革事业取得重大进展，对外开放取得新</a:t>
            </a:r>
            <a:r>
              <a:rPr lang="zh-CN" altLang="en-US" dirty="0" smtClean="0">
                <a:solidFill>
                  <a:schemeClr val="bg2"/>
                </a:solidFill>
                <a:latin typeface="黑体" panose="02010609060101010101" pitchFamily="49" charset="-122"/>
                <a:ea typeface="黑体" panose="02010609060101010101" pitchFamily="49" charset="-122"/>
              </a:rPr>
              <a:t>突破</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3.</a:t>
            </a:r>
            <a:r>
              <a:rPr lang="zh-CN" altLang="en-US" dirty="0">
                <a:solidFill>
                  <a:schemeClr val="bg2"/>
                </a:solidFill>
                <a:latin typeface="黑体" panose="02010609060101010101" pitchFamily="49" charset="-122"/>
                <a:ea typeface="黑体" panose="02010609060101010101" pitchFamily="49" charset="-122"/>
              </a:rPr>
              <a:t>人民生活不断</a:t>
            </a:r>
            <a:r>
              <a:rPr lang="zh-CN" altLang="en-US" dirty="0" smtClean="0">
                <a:solidFill>
                  <a:schemeClr val="bg2"/>
                </a:solidFill>
                <a:latin typeface="黑体" panose="02010609060101010101" pitchFamily="49" charset="-122"/>
                <a:ea typeface="黑体" panose="02010609060101010101" pitchFamily="49" charset="-122"/>
              </a:rPr>
              <a:t>改善</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4.</a:t>
            </a:r>
            <a:r>
              <a:rPr lang="zh-CN" altLang="en-US" dirty="0">
                <a:solidFill>
                  <a:schemeClr val="bg2"/>
                </a:solidFill>
                <a:latin typeface="黑体" panose="02010609060101010101" pitchFamily="49" charset="-122"/>
                <a:ea typeface="黑体" panose="02010609060101010101" pitchFamily="49" charset="-122"/>
              </a:rPr>
              <a:t>生态文明建设成效</a:t>
            </a:r>
            <a:r>
              <a:rPr lang="zh-CN" altLang="en-US" dirty="0" smtClean="0">
                <a:solidFill>
                  <a:schemeClr val="bg2"/>
                </a:solidFill>
                <a:latin typeface="黑体" panose="02010609060101010101" pitchFamily="49" charset="-122"/>
                <a:ea typeface="黑体" panose="02010609060101010101" pitchFamily="49" charset="-122"/>
              </a:rPr>
              <a:t>显著</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sz="2000" b="1" dirty="0" smtClean="0">
                <a:latin typeface="黑体" panose="02010609060101010101" pitchFamily="49" charset="-122"/>
                <a:ea typeface="黑体" panose="02010609060101010101" pitchFamily="49" charset="-122"/>
              </a:rPr>
              <a:t>文化</a:t>
            </a:r>
            <a:r>
              <a:rPr lang="zh-CN" altLang="en-US" sz="2000" dirty="0" smtClean="0">
                <a:latin typeface="黑体" panose="02010609060101010101" pitchFamily="49" charset="-122"/>
                <a:ea typeface="黑体" panose="02010609060101010101" pitchFamily="49" charset="-122"/>
              </a:rPr>
              <a:t>：</a:t>
            </a:r>
            <a:r>
              <a:rPr lang="en-US" altLang="zh-CN" dirty="0" smtClean="0">
                <a:latin typeface="黑体" panose="02010609060101010101" pitchFamily="49" charset="-122"/>
                <a:ea typeface="黑体" panose="02010609060101010101" pitchFamily="49" charset="-122"/>
              </a:rPr>
              <a:t>1.</a:t>
            </a:r>
            <a:r>
              <a:rPr lang="zh-CN" altLang="en-US" dirty="0">
                <a:latin typeface="黑体" panose="02010609060101010101" pitchFamily="49" charset="-122"/>
                <a:ea typeface="黑体" panose="02010609060101010101" pitchFamily="49" charset="-122"/>
              </a:rPr>
              <a:t>社会主义文化建设成果</a:t>
            </a:r>
            <a:r>
              <a:rPr lang="zh-CN" altLang="en-US" dirty="0" smtClean="0">
                <a:latin typeface="黑体" panose="02010609060101010101" pitchFamily="49" charset="-122"/>
                <a:ea typeface="黑体" panose="02010609060101010101" pitchFamily="49" charset="-122"/>
              </a:rPr>
              <a:t>显著</a:t>
            </a:r>
            <a:endParaRPr lang="en-US" altLang="zh-CN" dirty="0" smtClean="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第三节：不断谱写实现中华民族伟大复兴的新篇章</a:t>
            </a:r>
          </a:p>
        </p:txBody>
      </p:sp>
      <p:grpSp>
        <p:nvGrpSpPr>
          <p:cNvPr id="9" name="组 8"/>
          <p:cNvGrpSpPr/>
          <p:nvPr/>
        </p:nvGrpSpPr>
        <p:grpSpPr>
          <a:xfrm>
            <a:off x="6757060" y="21669"/>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第三节</a:t>
              </a:r>
              <a:r>
                <a:rPr lang="zh-CN" altLang="en-US" sz="1600" dirty="0" smtClean="0">
                  <a:solidFill>
                    <a:prstClr val="black"/>
                  </a:solidFill>
                  <a:latin typeface="黑体" panose="02010609060101010101" pitchFamily="49" charset="-122"/>
                  <a:ea typeface="黑体" panose="02010609060101010101" pitchFamily="49" charset="-122"/>
                  <a:sym typeface="+mn-ea"/>
                </a:rPr>
                <a:t>：</a:t>
              </a:r>
              <a:r>
                <a:rPr lang="zh-CN" altLang="en-US" sz="1600" dirty="0" smtClean="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谱写实现中华民族伟大复兴的新篇章</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a:t>
              </a:r>
              <a:r>
                <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40</a:t>
              </a: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年的巨大</a:t>
              </a:r>
              <a:endPar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成就</a:t>
              </a:r>
            </a:p>
          </p:txBody>
        </p:sp>
        <p:sp>
          <p:nvSpPr>
            <p:cNvPr id="8" name="圆角矩形 7"/>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齐心协力走向中华民族伟大复兴的光明前景</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11.3.1.8</a:t>
            </a:r>
            <a:r>
              <a:rPr kumimoji="1" lang="zh-CN" altLang="en-US" sz="1000" dirty="0">
                <a:solidFill>
                  <a:schemeClr val="bg1">
                    <a:lumMod val="95000"/>
                  </a:schemeClr>
                </a:solidFill>
              </a:rPr>
              <a:t>坚持“一国两制”，推进祖国统一</a:t>
            </a:r>
          </a:p>
        </p:txBody>
      </p:sp>
    </p:spTree>
    <p:extLst>
      <p:ext uri="{BB962C8B-B14F-4D97-AF65-F5344CB8AC3E}">
        <p14:creationId xmlns:p14="http://schemas.microsoft.com/office/powerpoint/2010/main" val="18304131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5531"/>
            <a:ext cx="10192076"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4" name="内容占位符 3"/>
          <p:cNvSpPr>
            <a:spLocks noGrp="1"/>
          </p:cNvSpPr>
          <p:nvPr>
            <p:ph idx="1"/>
          </p:nvPr>
        </p:nvSpPr>
        <p:spPr>
          <a:xfrm>
            <a:off x="506258" y="1221596"/>
            <a:ext cx="10515600" cy="5225503"/>
          </a:xfrm>
        </p:spPr>
        <p:txBody>
          <a:bodyPr>
            <a:normAutofit/>
          </a:bodyPr>
          <a:lstStyle/>
          <a:p>
            <a:r>
              <a:rPr lang="zh-CN" altLang="en-US" dirty="0" smtClean="0">
                <a:latin typeface="黑体" panose="02010609060101010101" pitchFamily="49" charset="-122"/>
                <a:ea typeface="黑体" panose="02010609060101010101" pitchFamily="49" charset="-122"/>
              </a:rPr>
              <a:t>中共</a:t>
            </a:r>
            <a:r>
              <a:rPr lang="zh-CN" altLang="en-US" dirty="0">
                <a:latin typeface="黑体" panose="02010609060101010101" pitchFamily="49" charset="-122"/>
                <a:ea typeface="黑体" panose="02010609060101010101" pitchFamily="49" charset="-122"/>
              </a:rPr>
              <a:t>十一届三中全会的</a:t>
            </a:r>
            <a:r>
              <a:rPr lang="zh-CN" altLang="en-US" dirty="0" smtClean="0">
                <a:latin typeface="黑体" panose="02010609060101010101" pitchFamily="49" charset="-122"/>
                <a:ea typeface="黑体" panose="02010609060101010101" pitchFamily="49" charset="-122"/>
              </a:rPr>
              <a:t>召开</a:t>
            </a:r>
          </a:p>
          <a:p>
            <a:endParaRPr lang="zh-CN" altLang="en-US" dirty="0">
              <a:solidFill>
                <a:srgbClr val="0070C0"/>
              </a:solidFill>
              <a:latin typeface="黑体" panose="02010609060101010101" pitchFamily="49" charset="-122"/>
              <a:ea typeface="黑体" panose="02010609060101010101" pitchFamily="49" charset="-122"/>
            </a:endParaRPr>
          </a:p>
          <a:p>
            <a:r>
              <a:rPr lang="en-US" altLang="zh-CN" dirty="0">
                <a:latin typeface="黑体" panose="02010609060101010101" pitchFamily="49" charset="-122"/>
                <a:ea typeface="黑体" panose="02010609060101010101" pitchFamily="49" charset="-122"/>
              </a:rPr>
              <a:t>1978</a:t>
            </a:r>
            <a:r>
              <a:rPr lang="zh-CN" altLang="en-US" dirty="0">
                <a:latin typeface="黑体" panose="02010609060101010101" pitchFamily="49" charset="-122"/>
                <a:ea typeface="黑体" panose="02010609060101010101" pitchFamily="49" charset="-122"/>
              </a:rPr>
              <a:t>年</a:t>
            </a:r>
            <a:r>
              <a:rPr lang="en-US" altLang="zh-CN" dirty="0">
                <a:latin typeface="黑体" panose="02010609060101010101" pitchFamily="49" charset="-122"/>
                <a:ea typeface="黑体" panose="02010609060101010101" pitchFamily="49" charset="-122"/>
              </a:rPr>
              <a:t>12</a:t>
            </a:r>
            <a:r>
              <a:rPr lang="zh-CN" altLang="en-US" dirty="0">
                <a:latin typeface="黑体" panose="02010609060101010101" pitchFamily="49" charset="-122"/>
                <a:ea typeface="黑体" panose="02010609060101010101" pitchFamily="49" charset="-122"/>
              </a:rPr>
              <a:t>月</a:t>
            </a:r>
            <a:r>
              <a:rPr lang="zh-CN" altLang="en-US" dirty="0">
                <a:solidFill>
                  <a:srgbClr val="C00000"/>
                </a:solidFill>
                <a:latin typeface="黑体" panose="02010609060101010101" pitchFamily="49" charset="-122"/>
                <a:ea typeface="黑体" panose="02010609060101010101" pitchFamily="49" charset="-122"/>
              </a:rPr>
              <a:t>十一届三中全会</a:t>
            </a:r>
            <a:r>
              <a:rPr lang="en-US" altLang="zh-CN" dirty="0">
                <a:solidFill>
                  <a:srgbClr val="C00000"/>
                </a:solidFill>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sym typeface="+mn-ea"/>
              </a:rPr>
              <a:t>邓小平作了题为</a:t>
            </a:r>
            <a:r>
              <a:rPr lang="en-US" altLang="zh-CN" dirty="0">
                <a:solidFill>
                  <a:srgbClr val="C00000"/>
                </a:solidFill>
                <a:latin typeface="黑体" panose="02010609060101010101" pitchFamily="49" charset="-122"/>
                <a:ea typeface="黑体" panose="02010609060101010101" pitchFamily="49" charset="-122"/>
                <a:sym typeface="+mn-ea"/>
              </a:rPr>
              <a:t>《</a:t>
            </a:r>
            <a:r>
              <a:rPr lang="zh-CN" altLang="en-US" dirty="0">
                <a:solidFill>
                  <a:srgbClr val="C00000"/>
                </a:solidFill>
                <a:latin typeface="黑体" panose="02010609060101010101" pitchFamily="49" charset="-122"/>
                <a:ea typeface="黑体" panose="02010609060101010101" pitchFamily="49" charset="-122"/>
                <a:sym typeface="+mn-ea"/>
              </a:rPr>
              <a:t>解放思想，实事求是，团结一致向前看</a:t>
            </a:r>
            <a:r>
              <a:rPr lang="en-US" altLang="zh-CN" dirty="0">
                <a:solidFill>
                  <a:srgbClr val="C00000"/>
                </a:solidFill>
                <a:latin typeface="黑体" panose="02010609060101010101" pitchFamily="49" charset="-122"/>
                <a:ea typeface="黑体" panose="02010609060101010101" pitchFamily="49" charset="-122"/>
                <a:sym typeface="+mn-ea"/>
              </a:rPr>
              <a:t>》</a:t>
            </a:r>
            <a:r>
              <a:rPr lang="zh-CN" altLang="en-US" dirty="0">
                <a:latin typeface="黑体" panose="02010609060101010101" pitchFamily="49" charset="-122"/>
                <a:ea typeface="黑体" panose="02010609060101010101" pitchFamily="49" charset="-122"/>
                <a:sym typeface="+mn-ea"/>
              </a:rPr>
              <a:t>的报告</a:t>
            </a:r>
            <a:r>
              <a:rPr lang="zh-CN" altLang="en-US" dirty="0" smtClean="0">
                <a:latin typeface="黑体" panose="02010609060101010101" pitchFamily="49" charset="-122"/>
                <a:ea typeface="黑体" panose="02010609060101010101" pitchFamily="49" charset="-122"/>
              </a:rPr>
              <a:t>。</a:t>
            </a:r>
            <a:endParaRPr lang="en-US" altLang="zh-CN" dirty="0" smtClean="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cs typeface="黑体" panose="02010609060101010101" pitchFamily="49" charset="-122"/>
              </a:rPr>
              <a:t>十一届三中全会的意义</a:t>
            </a:r>
            <a:r>
              <a:rPr lang="zh-CN" altLang="en-US" dirty="0">
                <a:latin typeface="黑体" panose="02010609060101010101" pitchFamily="49" charset="-122"/>
                <a:ea typeface="黑体" panose="02010609060101010101" pitchFamily="49" charset="-122"/>
                <a:cs typeface="黑体" panose="02010609060101010101" pitchFamily="49" charset="-122"/>
              </a:rPr>
              <a:t>：</a:t>
            </a:r>
          </a:p>
          <a:p>
            <a:r>
              <a:rPr lang="zh-CN" altLang="en-US" b="1" dirty="0" smtClean="0">
                <a:latin typeface="黑体" panose="02010609060101010101" pitchFamily="49" charset="-122"/>
                <a:ea typeface="黑体" panose="02010609060101010101" pitchFamily="49" charset="-122"/>
                <a:cs typeface="黑体" panose="02010609060101010101" pitchFamily="49" charset="-122"/>
              </a:rPr>
              <a:t>过去</a:t>
            </a:r>
            <a:r>
              <a:rPr lang="zh-CN" altLang="en-US" dirty="0" smtClean="0">
                <a:latin typeface="黑体" panose="02010609060101010101" pitchFamily="49" charset="-122"/>
                <a:ea typeface="黑体" panose="02010609060101010101" pitchFamily="49" charset="-122"/>
                <a:cs typeface="黑体" panose="02010609060101010101" pitchFamily="49" charset="-122"/>
              </a:rPr>
              <a:t>：冲破“</a:t>
            </a:r>
            <a:r>
              <a:rPr lang="zh-CN" altLang="en-US" u="sng"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r>
              <a:rPr lang="zh-CN" altLang="en-US" dirty="0">
                <a:latin typeface="黑体" panose="02010609060101010101" pitchFamily="49" charset="-122"/>
                <a:ea typeface="黑体" panose="02010609060101010101" pitchFamily="49" charset="-122"/>
                <a:cs typeface="黑体" panose="02010609060101010101" pitchFamily="49" charset="-122"/>
              </a:rPr>
              <a:t>倾错误，否定</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r>
              <a:rPr lang="zh-CN" altLang="en-US" u="sng"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endParaRPr lang="en-US" altLang="zh-CN" dirty="0" smtClean="0">
              <a:latin typeface="黑体" panose="02010609060101010101" pitchFamily="49" charset="-122"/>
              <a:ea typeface="黑体" panose="02010609060101010101" pitchFamily="49" charset="-122"/>
              <a:cs typeface="黑体" panose="02010609060101010101" pitchFamily="49" charset="-122"/>
            </a:endParaRPr>
          </a:p>
          <a:p>
            <a:r>
              <a:rPr lang="zh-CN" altLang="en-US" dirty="0" smtClean="0">
                <a:latin typeface="黑体" panose="02010609060101010101" pitchFamily="49" charset="-122"/>
                <a:ea typeface="黑体" panose="02010609060101010101" pitchFamily="49" charset="-122"/>
                <a:cs typeface="黑体" panose="02010609060101010101" pitchFamily="49" charset="-122"/>
              </a:rPr>
              <a:t>      审查</a:t>
            </a:r>
            <a:r>
              <a:rPr lang="zh-CN" altLang="en-US" dirty="0">
                <a:latin typeface="黑体" panose="02010609060101010101" pitchFamily="49" charset="-122"/>
                <a:ea typeface="黑体" panose="02010609060101010101" pitchFamily="49" charset="-122"/>
                <a:cs typeface="黑体" panose="02010609060101010101" pitchFamily="49" charset="-122"/>
              </a:rPr>
              <a:t>了历史遗留问题和一些重要领导人的功过是非</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endParaRPr lang="en-US" altLang="zh-CN" dirty="0" smtClean="0">
              <a:latin typeface="黑体" panose="02010609060101010101" pitchFamily="49" charset="-122"/>
              <a:ea typeface="黑体" panose="02010609060101010101" pitchFamily="49" charset="-122"/>
              <a:cs typeface="黑体" panose="02010609060101010101" pitchFamily="49" charset="-122"/>
            </a:endParaRPr>
          </a:p>
          <a:p>
            <a:r>
              <a:rPr lang="zh-CN" altLang="en-US" b="1" dirty="0" smtClean="0">
                <a:latin typeface="黑体" panose="02010609060101010101" pitchFamily="49" charset="-122"/>
                <a:ea typeface="黑体" panose="02010609060101010101" pitchFamily="49" charset="-122"/>
                <a:cs typeface="黑体" panose="02010609060101010101" pitchFamily="49" charset="-122"/>
              </a:rPr>
              <a:t>现在</a:t>
            </a:r>
            <a:r>
              <a:rPr lang="zh-CN" altLang="en-US" dirty="0" smtClean="0">
                <a:latin typeface="黑体" panose="02010609060101010101" pitchFamily="49" charset="-122"/>
                <a:ea typeface="黑体" panose="02010609060101010101" pitchFamily="49" charset="-122"/>
                <a:cs typeface="黑体" panose="02010609060101010101" pitchFamily="49" charset="-122"/>
              </a:rPr>
              <a:t>：全面</a:t>
            </a:r>
            <a:r>
              <a:rPr lang="zh-CN" altLang="en-US" dirty="0">
                <a:latin typeface="黑体" panose="02010609060101010101" pitchFamily="49" charset="-122"/>
                <a:ea typeface="黑体" panose="02010609060101010101" pitchFamily="49" charset="-122"/>
                <a:cs typeface="黑体" panose="02010609060101010101" pitchFamily="49" charset="-122"/>
              </a:rPr>
              <a:t>分析了当前的主要矛盾和主要任务</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zh-CN" altLang="en-US" dirty="0">
                <a:latin typeface="黑体" panose="02010609060101010101" pitchFamily="49" charset="-122"/>
                <a:ea typeface="黑体" panose="02010609060101010101" pitchFamily="49" charset="-122"/>
                <a:cs typeface="黑体" panose="02010609060101010101" pitchFamily="49" charset="-122"/>
              </a:rPr>
              <a:t> </a:t>
            </a:r>
            <a:r>
              <a:rPr lang="zh-CN" altLang="en-US" dirty="0" smtClean="0">
                <a:latin typeface="黑体" panose="02010609060101010101" pitchFamily="49" charset="-122"/>
                <a:ea typeface="黑体" panose="02010609060101010101" pitchFamily="49" charset="-122"/>
                <a:cs typeface="黑体" panose="02010609060101010101" pitchFamily="49" charset="-122"/>
              </a:rPr>
              <a:t>     把</a:t>
            </a:r>
            <a:r>
              <a:rPr lang="zh-CN" altLang="en-US" dirty="0">
                <a:latin typeface="黑体" panose="02010609060101010101" pitchFamily="49" charset="-122"/>
                <a:ea typeface="黑体" panose="02010609060101010101" pitchFamily="49" charset="-122"/>
                <a:cs typeface="黑体" panose="02010609060101010101" pitchFamily="49" charset="-122"/>
              </a:rPr>
              <a:t>工作重心转移到现代化建设和</a:t>
            </a:r>
            <a:r>
              <a:rPr lang="zh-CN" altLang="en-US"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实行</a:t>
            </a:r>
            <a:r>
              <a:rPr lang="zh-CN" altLang="en-US" u="sng"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a:t>
            </a:r>
            <a:r>
              <a:rPr lang="zh-CN" altLang="en-US" dirty="0" smtClean="0">
                <a:latin typeface="黑体" panose="02010609060101010101" pitchFamily="49" charset="-122"/>
                <a:ea typeface="黑体" panose="02010609060101010101" pitchFamily="49" charset="-122"/>
                <a:cs typeface="黑体" panose="02010609060101010101" pitchFamily="49" charset="-122"/>
              </a:rPr>
              <a:t>上来</a:t>
            </a:r>
            <a:r>
              <a:rPr lang="zh-CN" altLang="en-US" dirty="0">
                <a:latin typeface="黑体" panose="02010609060101010101" pitchFamily="49" charset="-122"/>
                <a:ea typeface="黑体" panose="02010609060101010101" pitchFamily="49" charset="-122"/>
                <a:cs typeface="黑体" panose="02010609060101010101" pitchFamily="49" charset="-122"/>
              </a:rPr>
              <a:t>，恢复了民主集中制</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endParaRPr lang="zh-CN" altLang="en-US" dirty="0">
              <a:latin typeface="黑体" panose="02010609060101010101" pitchFamily="49" charset="-122"/>
              <a:ea typeface="黑体" panose="02010609060101010101" pitchFamily="49" charset="-122"/>
              <a:cs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zh-CN" altLang="en-US" dirty="0" smtClean="0">
              <a:latin typeface="黑体" panose="02010609060101010101" pitchFamily="49" charset="-122"/>
              <a:ea typeface="黑体" panose="02010609060101010101" pitchFamily="49" charset="-122"/>
            </a:endParaRPr>
          </a:p>
          <a:p>
            <a:endParaRPr lang="en-US" altLang="zh-CN" dirty="0" smtClean="0"/>
          </a:p>
          <a:p>
            <a:endParaRPr lang="zh-CN" altLang="en-US" dirty="0"/>
          </a:p>
          <a:p>
            <a:endParaRPr lang="zh-CN" altLang="en-US" dirty="0">
              <a:solidFill>
                <a:srgbClr val="C00000"/>
              </a:solidFill>
              <a:latin typeface="黑体" panose="02010609060101010101" pitchFamily="49" charset="-122"/>
              <a:ea typeface="黑体" panose="02010609060101010101" pitchFamily="49" charset="-122"/>
            </a:endParaRPr>
          </a:p>
        </p:txBody>
      </p:sp>
      <p:sp>
        <p:nvSpPr>
          <p:cNvPr id="7" name="圆角矩形 6"/>
          <p:cNvSpPr/>
          <p:nvPr/>
        </p:nvSpPr>
        <p:spPr>
          <a:xfrm>
            <a:off x="6244910" y="833978"/>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伟大的历史性转折</a:t>
            </a:r>
          </a:p>
        </p:txBody>
      </p:sp>
      <p:sp>
        <p:nvSpPr>
          <p:cNvPr id="8" name="左大括号 7"/>
          <p:cNvSpPr/>
          <p:nvPr/>
        </p:nvSpPr>
        <p:spPr>
          <a:xfrm>
            <a:off x="9307457" y="523980"/>
            <a:ext cx="197690" cy="127124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9" name="圆角矩形 8"/>
          <p:cNvSpPr/>
          <p:nvPr/>
        </p:nvSpPr>
        <p:spPr>
          <a:xfrm>
            <a:off x="9473650" y="522883"/>
            <a:ext cx="2614164" cy="62092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rPr>
              <a:t>冲破两个凡是</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10" name="圆角矩形 9"/>
          <p:cNvSpPr/>
          <p:nvPr/>
        </p:nvSpPr>
        <p:spPr>
          <a:xfrm>
            <a:off x="9473650" y="1221564"/>
            <a:ext cx="2614164" cy="573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十一届三中全会</a:t>
            </a:r>
          </a:p>
        </p:txBody>
      </p:sp>
      <p:sp>
        <p:nvSpPr>
          <p:cNvPr id="11" name="文本框 10"/>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10.1.1.2</a:t>
            </a:r>
            <a:r>
              <a:rPr lang="zh-CN" altLang="en-US" dirty="0">
                <a:solidFill>
                  <a:schemeClr val="bg1"/>
                </a:solidFill>
              </a:rPr>
              <a:t>中共十一届三中全会的召开</a:t>
            </a:r>
          </a:p>
        </p:txBody>
      </p:sp>
    </p:spTree>
    <p:extLst>
      <p:ext uri="{BB962C8B-B14F-4D97-AF65-F5344CB8AC3E}">
        <p14:creationId xmlns:p14="http://schemas.microsoft.com/office/powerpoint/2010/main" val="262133256"/>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09920" y="1285496"/>
            <a:ext cx="12145675" cy="5470659"/>
          </a:xfrm>
        </p:spPr>
        <p:txBody>
          <a:bodyPr>
            <a:noAutofit/>
          </a:bodyPr>
          <a:lstStyle/>
          <a:p>
            <a:r>
              <a:rPr lang="zh-CN" altLang="en-US" sz="2000" b="1" dirty="0" smtClean="0">
                <a:solidFill>
                  <a:schemeClr val="bg2"/>
                </a:solidFill>
                <a:latin typeface="黑体" panose="02010609060101010101" pitchFamily="49" charset="-122"/>
                <a:ea typeface="黑体" panose="02010609060101010101" pitchFamily="49" charset="-122"/>
              </a:rPr>
              <a:t>政治：</a:t>
            </a:r>
            <a:r>
              <a:rPr lang="en-US" altLang="zh-CN" dirty="0" smtClean="0">
                <a:solidFill>
                  <a:schemeClr val="bg2"/>
                </a:solidFill>
                <a:latin typeface="黑体" panose="02010609060101010101" pitchFamily="49" charset="-122"/>
                <a:ea typeface="黑体" panose="02010609060101010101" pitchFamily="49" charset="-122"/>
              </a:rPr>
              <a:t>1.</a:t>
            </a:r>
            <a:r>
              <a:rPr lang="zh-CN" altLang="en-US" dirty="0">
                <a:solidFill>
                  <a:schemeClr val="bg2"/>
                </a:solidFill>
                <a:latin typeface="黑体" panose="02010609060101010101" pitchFamily="49" charset="-122"/>
                <a:ea typeface="黑体" panose="02010609060101010101" pitchFamily="49" charset="-122"/>
              </a:rPr>
              <a:t>社会主义民主法治建设迈出重大步伐，取得重要</a:t>
            </a:r>
            <a:r>
              <a:rPr lang="zh-CN" altLang="en-US" dirty="0" smtClean="0">
                <a:solidFill>
                  <a:schemeClr val="bg2"/>
                </a:solidFill>
                <a:latin typeface="黑体" panose="02010609060101010101" pitchFamily="49" charset="-122"/>
                <a:ea typeface="黑体" panose="02010609060101010101" pitchFamily="49" charset="-122"/>
              </a:rPr>
              <a:t>进展</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2.</a:t>
            </a:r>
            <a:r>
              <a:rPr lang="zh-CN" altLang="en-US" dirty="0">
                <a:solidFill>
                  <a:schemeClr val="bg2"/>
                </a:solidFill>
                <a:latin typeface="黑体" panose="02010609060101010101" pitchFamily="49" charset="-122"/>
                <a:ea typeface="黑体" panose="02010609060101010101" pitchFamily="49" charset="-122"/>
              </a:rPr>
              <a:t>深入开展全方位外交（</a:t>
            </a:r>
            <a:r>
              <a:rPr lang="en-US" altLang="zh-CN" dirty="0">
                <a:solidFill>
                  <a:schemeClr val="bg2"/>
                </a:solidFill>
                <a:latin typeface="黑体" panose="02010609060101010101" pitchFamily="49" charset="-122"/>
                <a:ea typeface="黑体" panose="02010609060101010101" pitchFamily="49" charset="-122"/>
              </a:rPr>
              <a:t>2001</a:t>
            </a:r>
            <a:r>
              <a:rPr lang="zh-CN" altLang="en-US" dirty="0">
                <a:solidFill>
                  <a:schemeClr val="bg2"/>
                </a:solidFill>
                <a:latin typeface="黑体" panose="02010609060101010101" pitchFamily="49" charset="-122"/>
                <a:ea typeface="黑体" panose="02010609060101010101" pitchFamily="49" charset="-122"/>
              </a:rPr>
              <a:t>年</a:t>
            </a:r>
            <a:r>
              <a:rPr lang="en-US" altLang="zh-CN" dirty="0">
                <a:solidFill>
                  <a:schemeClr val="bg2"/>
                </a:solidFill>
                <a:latin typeface="黑体" panose="02010609060101010101" pitchFamily="49" charset="-122"/>
                <a:ea typeface="黑体" panose="02010609060101010101" pitchFamily="49" charset="-122"/>
              </a:rPr>
              <a:t>6</a:t>
            </a:r>
            <a:r>
              <a:rPr lang="zh-CN" altLang="en-US" dirty="0">
                <a:solidFill>
                  <a:schemeClr val="bg2"/>
                </a:solidFill>
                <a:latin typeface="黑体" panose="02010609060101010101" pitchFamily="49" charset="-122"/>
                <a:ea typeface="黑体" panose="02010609060101010101" pitchFamily="49" charset="-122"/>
              </a:rPr>
              <a:t>月正式成立“</a:t>
            </a:r>
            <a:r>
              <a:rPr lang="zh-CN" altLang="en-US" b="1" dirty="0">
                <a:solidFill>
                  <a:schemeClr val="bg2"/>
                </a:solidFill>
                <a:latin typeface="黑体" panose="02010609060101010101" pitchFamily="49" charset="-122"/>
                <a:ea typeface="黑体" panose="02010609060101010101" pitchFamily="49" charset="-122"/>
              </a:rPr>
              <a:t>上海合作组织</a:t>
            </a:r>
            <a:r>
              <a:rPr lang="zh-CN" altLang="en-US" dirty="0">
                <a:solidFill>
                  <a:schemeClr val="bg2"/>
                </a:solidFill>
                <a:latin typeface="黑体" panose="02010609060101010101" pitchFamily="49" charset="-122"/>
                <a:ea typeface="黑体" panose="02010609060101010101" pitchFamily="49" charset="-122"/>
              </a:rPr>
              <a:t>”</a:t>
            </a:r>
            <a:r>
              <a:rPr lang="zh-CN" altLang="en-US" dirty="0" smtClean="0">
                <a:solidFill>
                  <a:schemeClr val="bg2"/>
                </a:solidFill>
                <a:latin typeface="黑体" panose="02010609060101010101" pitchFamily="49" charset="-122"/>
                <a:ea typeface="黑体" panose="02010609060101010101" pitchFamily="49" charset="-122"/>
              </a:rPr>
              <a:t>）</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3.</a:t>
            </a:r>
            <a:r>
              <a:rPr lang="zh-CN" altLang="en-US" dirty="0">
                <a:solidFill>
                  <a:schemeClr val="bg2"/>
                </a:solidFill>
                <a:latin typeface="黑体" panose="02010609060101010101" pitchFamily="49" charset="-122"/>
                <a:ea typeface="黑体" panose="02010609060101010101" pitchFamily="49" charset="-122"/>
              </a:rPr>
              <a:t>坚持“一国两制”，推进祖国统一（2005年3月14日，</a:t>
            </a:r>
            <a:r>
              <a:rPr lang="zh-CN" altLang="en-US" b="1" dirty="0">
                <a:solidFill>
                  <a:schemeClr val="bg2"/>
                </a:solidFill>
                <a:latin typeface="黑体" panose="02010609060101010101" pitchFamily="49" charset="-122"/>
                <a:ea typeface="黑体" panose="02010609060101010101" pitchFamily="49" charset="-122"/>
              </a:rPr>
              <a:t>十届全国人大三次会议</a:t>
            </a:r>
            <a:r>
              <a:rPr lang="zh-CN" altLang="en-US" dirty="0">
                <a:solidFill>
                  <a:schemeClr val="bg2"/>
                </a:solidFill>
                <a:latin typeface="黑体" panose="02010609060101010101" pitchFamily="49" charset="-122"/>
                <a:ea typeface="黑体" panose="02010609060101010101" pitchFamily="49" charset="-122"/>
              </a:rPr>
              <a:t>高票通过</a:t>
            </a:r>
            <a:r>
              <a:rPr lang="zh-CN" altLang="en-US" b="1" dirty="0">
                <a:solidFill>
                  <a:schemeClr val="bg2"/>
                </a:solidFill>
                <a:latin typeface="黑体" panose="02010609060101010101" pitchFamily="49" charset="-122"/>
                <a:ea typeface="黑体" panose="02010609060101010101" pitchFamily="49" charset="-122"/>
              </a:rPr>
              <a:t>《反分裂国家法》</a:t>
            </a:r>
            <a:r>
              <a:rPr lang="zh-CN" altLang="en-US" dirty="0" smtClean="0">
                <a:solidFill>
                  <a:schemeClr val="bg2"/>
                </a:solidFill>
                <a:latin typeface="黑体" panose="02010609060101010101" pitchFamily="49" charset="-122"/>
                <a:ea typeface="黑体" panose="02010609060101010101" pitchFamily="49" charset="-122"/>
              </a:rPr>
              <a:t>）</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4.</a:t>
            </a:r>
            <a:r>
              <a:rPr lang="zh-CN" altLang="en-US" dirty="0">
                <a:solidFill>
                  <a:schemeClr val="bg2"/>
                </a:solidFill>
                <a:latin typeface="黑体" panose="02010609060101010101" pitchFamily="49" charset="-122"/>
                <a:ea typeface="黑体" panose="02010609060101010101" pitchFamily="49" charset="-122"/>
              </a:rPr>
              <a:t>全面推进党的建设新的伟大工程</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sz="2000" b="1" dirty="0" smtClean="0">
                <a:solidFill>
                  <a:schemeClr val="bg2"/>
                </a:solidFill>
                <a:latin typeface="黑体" panose="02010609060101010101" pitchFamily="49" charset="-122"/>
                <a:ea typeface="黑体" panose="02010609060101010101" pitchFamily="49" charset="-122"/>
              </a:rPr>
              <a:t>经济：</a:t>
            </a:r>
            <a:r>
              <a:rPr lang="en-US" altLang="zh-CN" dirty="0" smtClean="0">
                <a:solidFill>
                  <a:schemeClr val="bg2"/>
                </a:solidFill>
                <a:latin typeface="黑体" panose="02010609060101010101" pitchFamily="49" charset="-122"/>
                <a:ea typeface="黑体" panose="02010609060101010101" pitchFamily="49" charset="-122"/>
              </a:rPr>
              <a:t>1</a:t>
            </a:r>
            <a:r>
              <a:rPr lang="en-US" altLang="zh-CN" dirty="0">
                <a:solidFill>
                  <a:schemeClr val="bg2"/>
                </a:solidFill>
                <a:latin typeface="黑体" panose="02010609060101010101" pitchFamily="49" charset="-122"/>
                <a:ea typeface="黑体" panose="02010609060101010101" pitchFamily="49" charset="-122"/>
              </a:rPr>
              <a:t>.</a:t>
            </a:r>
            <a:r>
              <a:rPr lang="zh-CN" altLang="en-US" dirty="0">
                <a:solidFill>
                  <a:schemeClr val="bg2"/>
                </a:solidFill>
                <a:latin typeface="黑体" panose="02010609060101010101" pitchFamily="49" charset="-122"/>
                <a:ea typeface="黑体" panose="02010609060101010101" pitchFamily="49" charset="-122"/>
              </a:rPr>
              <a:t>国民经济保持持续快速健康发展，综合国力和国际竞争力显著</a:t>
            </a:r>
            <a:r>
              <a:rPr lang="zh-CN" altLang="en-US" dirty="0" smtClean="0">
                <a:solidFill>
                  <a:schemeClr val="bg2"/>
                </a:solidFill>
                <a:latin typeface="黑体" panose="02010609060101010101" pitchFamily="49" charset="-122"/>
                <a:ea typeface="黑体" panose="02010609060101010101" pitchFamily="49" charset="-122"/>
              </a:rPr>
              <a:t>提高</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a:solidFill>
                  <a:schemeClr val="bg2"/>
                </a:solidFill>
                <a:latin typeface="黑体" panose="02010609060101010101" pitchFamily="49" charset="-122"/>
                <a:ea typeface="黑体" panose="02010609060101010101" pitchFamily="49" charset="-122"/>
              </a:rPr>
              <a:t> </a:t>
            </a:r>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2</a:t>
            </a:r>
            <a:r>
              <a:rPr lang="en-US" altLang="zh-CN" dirty="0">
                <a:solidFill>
                  <a:schemeClr val="bg2"/>
                </a:solidFill>
                <a:latin typeface="黑体" panose="02010609060101010101" pitchFamily="49" charset="-122"/>
                <a:ea typeface="黑体" panose="02010609060101010101" pitchFamily="49" charset="-122"/>
              </a:rPr>
              <a:t>.</a:t>
            </a:r>
            <a:r>
              <a:rPr lang="zh-CN" altLang="en-US" dirty="0">
                <a:solidFill>
                  <a:schemeClr val="bg2"/>
                </a:solidFill>
                <a:latin typeface="黑体" panose="02010609060101010101" pitchFamily="49" charset="-122"/>
                <a:ea typeface="黑体" panose="02010609060101010101" pitchFamily="49" charset="-122"/>
              </a:rPr>
              <a:t>社会主义市场经济体制不断完善，各项改革事业取得重大进展，对外开放取得新</a:t>
            </a:r>
            <a:r>
              <a:rPr lang="zh-CN" altLang="en-US" dirty="0" smtClean="0">
                <a:solidFill>
                  <a:schemeClr val="bg2"/>
                </a:solidFill>
                <a:latin typeface="黑体" panose="02010609060101010101" pitchFamily="49" charset="-122"/>
                <a:ea typeface="黑体" panose="02010609060101010101" pitchFamily="49" charset="-122"/>
              </a:rPr>
              <a:t>突破</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3.</a:t>
            </a:r>
            <a:r>
              <a:rPr lang="zh-CN" altLang="en-US" dirty="0">
                <a:solidFill>
                  <a:schemeClr val="bg2"/>
                </a:solidFill>
                <a:latin typeface="黑体" panose="02010609060101010101" pitchFamily="49" charset="-122"/>
                <a:ea typeface="黑体" panose="02010609060101010101" pitchFamily="49" charset="-122"/>
              </a:rPr>
              <a:t>人民生活不断</a:t>
            </a:r>
            <a:r>
              <a:rPr lang="zh-CN" altLang="en-US" dirty="0" smtClean="0">
                <a:solidFill>
                  <a:schemeClr val="bg2"/>
                </a:solidFill>
                <a:latin typeface="黑体" panose="02010609060101010101" pitchFamily="49" charset="-122"/>
                <a:ea typeface="黑体" panose="02010609060101010101" pitchFamily="49" charset="-122"/>
              </a:rPr>
              <a:t>改善</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dirty="0" smtClean="0">
                <a:solidFill>
                  <a:schemeClr val="bg2"/>
                </a:solidFill>
                <a:latin typeface="黑体" panose="02010609060101010101" pitchFamily="49" charset="-122"/>
                <a:ea typeface="黑体" panose="02010609060101010101" pitchFamily="49" charset="-122"/>
              </a:rPr>
              <a:t>       </a:t>
            </a:r>
            <a:r>
              <a:rPr lang="en-US" altLang="zh-CN" dirty="0" smtClean="0">
                <a:solidFill>
                  <a:schemeClr val="bg2"/>
                </a:solidFill>
                <a:latin typeface="黑体" panose="02010609060101010101" pitchFamily="49" charset="-122"/>
                <a:ea typeface="黑体" panose="02010609060101010101" pitchFamily="49" charset="-122"/>
              </a:rPr>
              <a:t>4.</a:t>
            </a:r>
            <a:r>
              <a:rPr lang="zh-CN" altLang="en-US" dirty="0">
                <a:solidFill>
                  <a:schemeClr val="bg2"/>
                </a:solidFill>
                <a:latin typeface="黑体" panose="02010609060101010101" pitchFamily="49" charset="-122"/>
                <a:ea typeface="黑体" panose="02010609060101010101" pitchFamily="49" charset="-122"/>
              </a:rPr>
              <a:t>生态文明建设成效</a:t>
            </a:r>
            <a:r>
              <a:rPr lang="zh-CN" altLang="en-US" dirty="0" smtClean="0">
                <a:solidFill>
                  <a:schemeClr val="bg2"/>
                </a:solidFill>
                <a:latin typeface="黑体" panose="02010609060101010101" pitchFamily="49" charset="-122"/>
                <a:ea typeface="黑体" panose="02010609060101010101" pitchFamily="49" charset="-122"/>
              </a:rPr>
              <a:t>显著</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sz="2000" b="1" dirty="0" smtClean="0">
                <a:solidFill>
                  <a:schemeClr val="bg2"/>
                </a:solidFill>
                <a:latin typeface="黑体" panose="02010609060101010101" pitchFamily="49" charset="-122"/>
                <a:ea typeface="黑体" panose="02010609060101010101" pitchFamily="49" charset="-122"/>
              </a:rPr>
              <a:t>文化</a:t>
            </a:r>
            <a:r>
              <a:rPr lang="zh-CN" altLang="en-US" sz="2000" dirty="0" smtClean="0">
                <a:solidFill>
                  <a:schemeClr val="bg2"/>
                </a:solidFill>
                <a:latin typeface="黑体" panose="02010609060101010101" pitchFamily="49" charset="-122"/>
                <a:ea typeface="黑体" panose="02010609060101010101" pitchFamily="49" charset="-122"/>
              </a:rPr>
              <a:t>：</a:t>
            </a:r>
            <a:r>
              <a:rPr lang="en-US" altLang="zh-CN" dirty="0" smtClean="0">
                <a:solidFill>
                  <a:schemeClr val="bg2"/>
                </a:solidFill>
                <a:latin typeface="黑体" panose="02010609060101010101" pitchFamily="49" charset="-122"/>
                <a:ea typeface="黑体" panose="02010609060101010101" pitchFamily="49" charset="-122"/>
              </a:rPr>
              <a:t>1.</a:t>
            </a:r>
            <a:r>
              <a:rPr lang="zh-CN" altLang="en-US" dirty="0">
                <a:solidFill>
                  <a:schemeClr val="bg2"/>
                </a:solidFill>
                <a:latin typeface="黑体" panose="02010609060101010101" pitchFamily="49" charset="-122"/>
                <a:ea typeface="黑体" panose="02010609060101010101" pitchFamily="49" charset="-122"/>
              </a:rPr>
              <a:t>社会主义文化建设成果</a:t>
            </a:r>
            <a:r>
              <a:rPr lang="zh-CN" altLang="en-US" dirty="0" smtClean="0">
                <a:solidFill>
                  <a:schemeClr val="bg2"/>
                </a:solidFill>
                <a:latin typeface="黑体" panose="02010609060101010101" pitchFamily="49" charset="-122"/>
                <a:ea typeface="黑体" panose="02010609060101010101" pitchFamily="49" charset="-122"/>
              </a:rPr>
              <a:t>显著</a:t>
            </a:r>
            <a:endParaRPr lang="en-US" altLang="zh-CN" dirty="0" smtClean="0">
              <a:solidFill>
                <a:schemeClr val="bg2"/>
              </a:solidFill>
              <a:latin typeface="黑体" panose="02010609060101010101" pitchFamily="49" charset="-122"/>
              <a:ea typeface="黑体" panose="02010609060101010101" pitchFamily="49" charset="-122"/>
            </a:endParaRPr>
          </a:p>
          <a:p>
            <a:r>
              <a:rPr lang="zh-CN" altLang="en-US" sz="2000" b="1" dirty="0" smtClean="0">
                <a:latin typeface="黑体" panose="02010609060101010101" pitchFamily="49" charset="-122"/>
                <a:ea typeface="黑体" panose="02010609060101010101" pitchFamily="49" charset="-122"/>
              </a:rPr>
              <a:t>军事：</a:t>
            </a:r>
            <a:r>
              <a:rPr lang="en-US" altLang="zh-CN" dirty="0" smtClean="0">
                <a:latin typeface="黑体" panose="02010609060101010101" pitchFamily="49" charset="-122"/>
                <a:ea typeface="黑体" panose="02010609060101010101" pitchFamily="49" charset="-122"/>
              </a:rPr>
              <a:t>1.</a:t>
            </a:r>
            <a:r>
              <a:rPr lang="zh-CN" altLang="en-US" dirty="0">
                <a:latin typeface="黑体" panose="02010609060101010101" pitchFamily="49" charset="-122"/>
                <a:ea typeface="黑体" panose="02010609060101010101" pitchFamily="49" charset="-122"/>
              </a:rPr>
              <a:t>强军兴军开创新</a:t>
            </a:r>
            <a:r>
              <a:rPr lang="zh-CN" altLang="en-US" dirty="0" smtClean="0">
                <a:latin typeface="黑体" panose="02010609060101010101" pitchFamily="49" charset="-122"/>
                <a:ea typeface="黑体" panose="02010609060101010101" pitchFamily="49" charset="-122"/>
              </a:rPr>
              <a:t>局面</a:t>
            </a:r>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第三节：不断谱写实现中华民族伟大复兴的新篇章</a:t>
            </a:r>
          </a:p>
        </p:txBody>
      </p:sp>
      <p:grpSp>
        <p:nvGrpSpPr>
          <p:cNvPr id="9" name="组 8"/>
          <p:cNvGrpSpPr/>
          <p:nvPr/>
        </p:nvGrpSpPr>
        <p:grpSpPr>
          <a:xfrm>
            <a:off x="6757060" y="21669"/>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第三节</a:t>
              </a:r>
              <a:r>
                <a:rPr lang="zh-CN" altLang="en-US" sz="1600" dirty="0" smtClean="0">
                  <a:solidFill>
                    <a:prstClr val="black"/>
                  </a:solidFill>
                  <a:latin typeface="黑体" panose="02010609060101010101" pitchFamily="49" charset="-122"/>
                  <a:ea typeface="黑体" panose="02010609060101010101" pitchFamily="49" charset="-122"/>
                  <a:sym typeface="+mn-ea"/>
                </a:rPr>
                <a:t>：</a:t>
              </a:r>
              <a:r>
                <a:rPr lang="zh-CN" altLang="en-US" sz="1600" dirty="0" smtClean="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谱写实现中华民族伟大复兴的新篇章</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a:t>
              </a:r>
              <a:r>
                <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40</a:t>
              </a: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年的巨大</a:t>
              </a:r>
              <a:endPar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成就</a:t>
              </a:r>
            </a:p>
          </p:txBody>
        </p:sp>
        <p:sp>
          <p:nvSpPr>
            <p:cNvPr id="8" name="圆角矩形 7"/>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齐心协力走向中华民族伟大复兴的光明前景</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11.3.1.8</a:t>
            </a:r>
            <a:r>
              <a:rPr kumimoji="1" lang="zh-CN" altLang="en-US" sz="1000" dirty="0">
                <a:solidFill>
                  <a:schemeClr val="bg1">
                    <a:lumMod val="95000"/>
                  </a:schemeClr>
                </a:solidFill>
              </a:rPr>
              <a:t>坚持“一国两制”，推进祖国统一</a:t>
            </a:r>
          </a:p>
        </p:txBody>
      </p:sp>
    </p:spTree>
    <p:extLst>
      <p:ext uri="{BB962C8B-B14F-4D97-AF65-F5344CB8AC3E}">
        <p14:creationId xmlns:p14="http://schemas.microsoft.com/office/powerpoint/2010/main" val="302214564"/>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09920" y="1285496"/>
            <a:ext cx="12145675" cy="5470659"/>
          </a:xfrm>
        </p:spPr>
        <p:txBody>
          <a:bodyPr>
            <a:noAutofit/>
          </a:bodyPr>
          <a:lstStyle/>
          <a:p>
            <a:r>
              <a:rPr lang="zh-CN" altLang="en-US" sz="2000" b="1" dirty="0" smtClean="0">
                <a:latin typeface="黑体" panose="02010609060101010101" pitchFamily="49" charset="-122"/>
                <a:ea typeface="黑体" panose="02010609060101010101" pitchFamily="49" charset="-122"/>
              </a:rPr>
              <a:t>政治：</a:t>
            </a:r>
            <a:r>
              <a:rPr lang="en-US" altLang="zh-CN" dirty="0" smtClean="0">
                <a:latin typeface="黑体" panose="02010609060101010101" pitchFamily="49" charset="-122"/>
                <a:ea typeface="黑体" panose="02010609060101010101" pitchFamily="49" charset="-122"/>
              </a:rPr>
              <a:t>1.</a:t>
            </a:r>
            <a:r>
              <a:rPr lang="zh-CN" altLang="en-US" dirty="0">
                <a:latin typeface="黑体" panose="02010609060101010101" pitchFamily="49" charset="-122"/>
                <a:ea typeface="黑体" panose="02010609060101010101" pitchFamily="49" charset="-122"/>
              </a:rPr>
              <a:t>社会主义民主法治建设迈出重大步伐，取得重要</a:t>
            </a:r>
            <a:r>
              <a:rPr lang="zh-CN" altLang="en-US" dirty="0" smtClean="0">
                <a:latin typeface="黑体" panose="02010609060101010101" pitchFamily="49" charset="-122"/>
                <a:ea typeface="黑体" panose="02010609060101010101" pitchFamily="49" charset="-122"/>
              </a:rPr>
              <a:t>进展</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2.</a:t>
            </a:r>
            <a:r>
              <a:rPr lang="zh-CN" altLang="en-US" dirty="0">
                <a:latin typeface="黑体" panose="02010609060101010101" pitchFamily="49" charset="-122"/>
                <a:ea typeface="黑体" panose="02010609060101010101" pitchFamily="49" charset="-122"/>
              </a:rPr>
              <a:t>深入开展全方位外交（</a:t>
            </a:r>
            <a:r>
              <a:rPr lang="en-US" altLang="zh-CN" dirty="0">
                <a:latin typeface="黑体" panose="02010609060101010101" pitchFamily="49" charset="-122"/>
                <a:ea typeface="黑体" panose="02010609060101010101" pitchFamily="49" charset="-122"/>
              </a:rPr>
              <a:t>2001</a:t>
            </a:r>
            <a:r>
              <a:rPr lang="zh-CN" altLang="en-US" dirty="0">
                <a:latin typeface="黑体" panose="02010609060101010101" pitchFamily="49" charset="-122"/>
                <a:ea typeface="黑体" panose="02010609060101010101" pitchFamily="49" charset="-122"/>
              </a:rPr>
              <a:t>年</a:t>
            </a:r>
            <a:r>
              <a:rPr lang="en-US" altLang="zh-CN" dirty="0">
                <a:latin typeface="黑体" panose="02010609060101010101" pitchFamily="49" charset="-122"/>
                <a:ea typeface="黑体" panose="02010609060101010101" pitchFamily="49" charset="-122"/>
              </a:rPr>
              <a:t>6</a:t>
            </a:r>
            <a:r>
              <a:rPr lang="zh-CN" altLang="en-US" dirty="0">
                <a:latin typeface="黑体" panose="02010609060101010101" pitchFamily="49" charset="-122"/>
                <a:ea typeface="黑体" panose="02010609060101010101" pitchFamily="49" charset="-122"/>
              </a:rPr>
              <a:t>月正式成立“</a:t>
            </a:r>
            <a:r>
              <a:rPr lang="zh-CN" altLang="en-US" b="1" dirty="0">
                <a:solidFill>
                  <a:srgbClr val="C00000"/>
                </a:solidFill>
                <a:latin typeface="黑体" panose="02010609060101010101" pitchFamily="49" charset="-122"/>
                <a:ea typeface="黑体" panose="02010609060101010101" pitchFamily="49" charset="-122"/>
              </a:rPr>
              <a:t>上海合作组织</a:t>
            </a:r>
            <a:r>
              <a:rPr lang="zh-CN" altLang="en-US" dirty="0">
                <a:latin typeface="黑体" panose="02010609060101010101" pitchFamily="49" charset="-122"/>
                <a:ea typeface="黑体" panose="02010609060101010101" pitchFamily="49" charset="-122"/>
              </a:rPr>
              <a:t>”</a:t>
            </a:r>
            <a:r>
              <a:rPr lang="zh-CN" altLang="en-US" dirty="0" smtClean="0">
                <a:latin typeface="黑体" panose="02010609060101010101" pitchFamily="49" charset="-122"/>
                <a:ea typeface="黑体" panose="02010609060101010101" pitchFamily="49" charset="-122"/>
              </a:rPr>
              <a:t>）</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3.</a:t>
            </a:r>
            <a:r>
              <a:rPr lang="zh-CN" altLang="en-US" dirty="0">
                <a:latin typeface="黑体" panose="02010609060101010101" pitchFamily="49" charset="-122"/>
                <a:ea typeface="黑体" panose="02010609060101010101" pitchFamily="49" charset="-122"/>
              </a:rPr>
              <a:t>坚持“一国两制”，推进祖国统一（2005年3月14日，</a:t>
            </a:r>
            <a:r>
              <a:rPr lang="zh-CN" altLang="en-US" b="1" dirty="0">
                <a:solidFill>
                  <a:srgbClr val="C00000"/>
                </a:solidFill>
                <a:latin typeface="黑体" panose="02010609060101010101" pitchFamily="49" charset="-122"/>
                <a:ea typeface="黑体" panose="02010609060101010101" pitchFamily="49" charset="-122"/>
              </a:rPr>
              <a:t>十届全国人大三次会议</a:t>
            </a:r>
            <a:r>
              <a:rPr lang="zh-CN" altLang="en-US" dirty="0">
                <a:latin typeface="黑体" panose="02010609060101010101" pitchFamily="49" charset="-122"/>
                <a:ea typeface="黑体" panose="02010609060101010101" pitchFamily="49" charset="-122"/>
              </a:rPr>
              <a:t>高票通过</a:t>
            </a:r>
            <a:r>
              <a:rPr lang="zh-CN" altLang="en-US" b="1" dirty="0">
                <a:solidFill>
                  <a:srgbClr val="C00000"/>
                </a:solidFill>
                <a:latin typeface="黑体" panose="02010609060101010101" pitchFamily="49" charset="-122"/>
                <a:ea typeface="黑体" panose="02010609060101010101" pitchFamily="49" charset="-122"/>
              </a:rPr>
              <a:t>《反分裂国家法》</a:t>
            </a:r>
            <a:r>
              <a:rPr lang="zh-CN" altLang="en-US" dirty="0" smtClean="0">
                <a:latin typeface="黑体" panose="02010609060101010101" pitchFamily="49" charset="-122"/>
                <a:ea typeface="黑体" panose="02010609060101010101" pitchFamily="49" charset="-122"/>
              </a:rPr>
              <a:t>）</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4.</a:t>
            </a:r>
            <a:r>
              <a:rPr lang="zh-CN" altLang="en-US" dirty="0">
                <a:latin typeface="黑体" panose="02010609060101010101" pitchFamily="49" charset="-122"/>
                <a:ea typeface="黑体" panose="02010609060101010101" pitchFamily="49" charset="-122"/>
              </a:rPr>
              <a:t>全面推进党的建设新的伟大工程</a:t>
            </a:r>
            <a:endParaRPr lang="en-US" altLang="zh-CN" dirty="0" smtClean="0">
              <a:latin typeface="黑体" panose="02010609060101010101" pitchFamily="49" charset="-122"/>
              <a:ea typeface="黑体" panose="02010609060101010101" pitchFamily="49" charset="-122"/>
            </a:endParaRPr>
          </a:p>
          <a:p>
            <a:r>
              <a:rPr lang="zh-CN" altLang="en-US" sz="2000" b="1" dirty="0" smtClean="0">
                <a:latin typeface="黑体" panose="02010609060101010101" pitchFamily="49" charset="-122"/>
                <a:ea typeface="黑体" panose="02010609060101010101" pitchFamily="49" charset="-122"/>
              </a:rPr>
              <a:t>经济：</a:t>
            </a:r>
            <a:r>
              <a:rPr lang="en-US" altLang="zh-CN" dirty="0" smtClean="0">
                <a:latin typeface="黑体" panose="02010609060101010101" pitchFamily="49" charset="-122"/>
                <a:ea typeface="黑体" panose="02010609060101010101" pitchFamily="49" charset="-122"/>
              </a:rPr>
              <a:t>1</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国民经济保持持续快速健康发展，综合国力和国际竞争力显著</a:t>
            </a:r>
            <a:r>
              <a:rPr lang="zh-CN" altLang="en-US" dirty="0" smtClean="0">
                <a:latin typeface="黑体" panose="02010609060101010101" pitchFamily="49" charset="-122"/>
                <a:ea typeface="黑体" panose="02010609060101010101" pitchFamily="49" charset="-122"/>
              </a:rPr>
              <a:t>提高</a:t>
            </a:r>
            <a:endParaRPr lang="en-US" altLang="zh-CN" dirty="0" smtClean="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 </a:t>
            </a:r>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2</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社会主义市场经济体制不断完善，各项改革事业取得重大进展，对外开放取得新</a:t>
            </a:r>
            <a:r>
              <a:rPr lang="zh-CN" altLang="en-US" dirty="0" smtClean="0">
                <a:latin typeface="黑体" panose="02010609060101010101" pitchFamily="49" charset="-122"/>
                <a:ea typeface="黑体" panose="02010609060101010101" pitchFamily="49" charset="-122"/>
              </a:rPr>
              <a:t>突破</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3.</a:t>
            </a:r>
            <a:r>
              <a:rPr lang="zh-CN" altLang="en-US" dirty="0">
                <a:latin typeface="黑体" panose="02010609060101010101" pitchFamily="49" charset="-122"/>
                <a:ea typeface="黑体" panose="02010609060101010101" pitchFamily="49" charset="-122"/>
              </a:rPr>
              <a:t>人民生活不断</a:t>
            </a:r>
            <a:r>
              <a:rPr lang="zh-CN" altLang="en-US" dirty="0" smtClean="0">
                <a:latin typeface="黑体" panose="02010609060101010101" pitchFamily="49" charset="-122"/>
                <a:ea typeface="黑体" panose="02010609060101010101" pitchFamily="49" charset="-122"/>
              </a:rPr>
              <a:t>改善</a:t>
            </a:r>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       </a:t>
            </a:r>
            <a:r>
              <a:rPr lang="en-US" altLang="zh-CN" dirty="0" smtClean="0">
                <a:latin typeface="黑体" panose="02010609060101010101" pitchFamily="49" charset="-122"/>
                <a:ea typeface="黑体" panose="02010609060101010101" pitchFamily="49" charset="-122"/>
              </a:rPr>
              <a:t>4.</a:t>
            </a:r>
            <a:r>
              <a:rPr lang="zh-CN" altLang="en-US" dirty="0">
                <a:latin typeface="黑体" panose="02010609060101010101" pitchFamily="49" charset="-122"/>
                <a:ea typeface="黑体" panose="02010609060101010101" pitchFamily="49" charset="-122"/>
              </a:rPr>
              <a:t>生态文明建设成效</a:t>
            </a:r>
            <a:r>
              <a:rPr lang="zh-CN" altLang="en-US" dirty="0" smtClean="0">
                <a:latin typeface="黑体" panose="02010609060101010101" pitchFamily="49" charset="-122"/>
                <a:ea typeface="黑体" panose="02010609060101010101" pitchFamily="49" charset="-122"/>
              </a:rPr>
              <a:t>显著</a:t>
            </a:r>
            <a:endParaRPr lang="en-US" altLang="zh-CN" dirty="0" smtClean="0">
              <a:latin typeface="黑体" panose="02010609060101010101" pitchFamily="49" charset="-122"/>
              <a:ea typeface="黑体" panose="02010609060101010101" pitchFamily="49" charset="-122"/>
            </a:endParaRPr>
          </a:p>
          <a:p>
            <a:r>
              <a:rPr lang="zh-CN" altLang="en-US" sz="2000" b="1" dirty="0" smtClean="0">
                <a:latin typeface="黑体" panose="02010609060101010101" pitchFamily="49" charset="-122"/>
                <a:ea typeface="黑体" panose="02010609060101010101" pitchFamily="49" charset="-122"/>
              </a:rPr>
              <a:t>文化</a:t>
            </a:r>
            <a:r>
              <a:rPr lang="zh-CN" altLang="en-US" sz="2000" dirty="0" smtClean="0">
                <a:latin typeface="黑体" panose="02010609060101010101" pitchFamily="49" charset="-122"/>
                <a:ea typeface="黑体" panose="02010609060101010101" pitchFamily="49" charset="-122"/>
              </a:rPr>
              <a:t>：</a:t>
            </a:r>
            <a:r>
              <a:rPr lang="en-US" altLang="zh-CN" dirty="0" smtClean="0">
                <a:latin typeface="黑体" panose="02010609060101010101" pitchFamily="49" charset="-122"/>
                <a:ea typeface="黑体" panose="02010609060101010101" pitchFamily="49" charset="-122"/>
              </a:rPr>
              <a:t>1.</a:t>
            </a:r>
            <a:r>
              <a:rPr lang="zh-CN" altLang="en-US" dirty="0">
                <a:latin typeface="黑体" panose="02010609060101010101" pitchFamily="49" charset="-122"/>
                <a:ea typeface="黑体" panose="02010609060101010101" pitchFamily="49" charset="-122"/>
              </a:rPr>
              <a:t>社会主义文化建设成果</a:t>
            </a:r>
            <a:r>
              <a:rPr lang="zh-CN" altLang="en-US" dirty="0" smtClean="0">
                <a:latin typeface="黑体" panose="02010609060101010101" pitchFamily="49" charset="-122"/>
                <a:ea typeface="黑体" panose="02010609060101010101" pitchFamily="49" charset="-122"/>
              </a:rPr>
              <a:t>显著</a:t>
            </a:r>
            <a:endParaRPr lang="en-US" altLang="zh-CN" dirty="0" smtClean="0">
              <a:latin typeface="黑体" panose="02010609060101010101" pitchFamily="49" charset="-122"/>
              <a:ea typeface="黑体" panose="02010609060101010101" pitchFamily="49" charset="-122"/>
            </a:endParaRPr>
          </a:p>
          <a:p>
            <a:r>
              <a:rPr lang="zh-CN" altLang="en-US" sz="2000" b="1" dirty="0" smtClean="0">
                <a:latin typeface="黑体" panose="02010609060101010101" pitchFamily="49" charset="-122"/>
                <a:ea typeface="黑体" panose="02010609060101010101" pitchFamily="49" charset="-122"/>
              </a:rPr>
              <a:t>军事：</a:t>
            </a:r>
            <a:r>
              <a:rPr lang="en-US" altLang="zh-CN" dirty="0" smtClean="0">
                <a:latin typeface="黑体" panose="02010609060101010101" pitchFamily="49" charset="-122"/>
                <a:ea typeface="黑体" panose="02010609060101010101" pitchFamily="49" charset="-122"/>
              </a:rPr>
              <a:t>1.</a:t>
            </a:r>
            <a:r>
              <a:rPr lang="zh-CN" altLang="en-US" dirty="0">
                <a:latin typeface="黑体" panose="02010609060101010101" pitchFamily="49" charset="-122"/>
                <a:ea typeface="黑体" panose="02010609060101010101" pitchFamily="49" charset="-122"/>
              </a:rPr>
              <a:t>强军兴军开创新</a:t>
            </a:r>
            <a:r>
              <a:rPr lang="zh-CN" altLang="en-US" dirty="0" smtClean="0">
                <a:latin typeface="黑体" panose="02010609060101010101" pitchFamily="49" charset="-122"/>
                <a:ea typeface="黑体" panose="02010609060101010101" pitchFamily="49" charset="-122"/>
              </a:rPr>
              <a:t>局面</a:t>
            </a:r>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第三节：不断谱写实现中华民族伟大复兴的新篇章</a:t>
            </a:r>
          </a:p>
        </p:txBody>
      </p:sp>
      <p:grpSp>
        <p:nvGrpSpPr>
          <p:cNvPr id="9" name="组 8"/>
          <p:cNvGrpSpPr/>
          <p:nvPr/>
        </p:nvGrpSpPr>
        <p:grpSpPr>
          <a:xfrm>
            <a:off x="6757060" y="21669"/>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第三节</a:t>
              </a:r>
              <a:r>
                <a:rPr lang="zh-CN" altLang="en-US" sz="1600" dirty="0" smtClean="0">
                  <a:solidFill>
                    <a:prstClr val="black"/>
                  </a:solidFill>
                  <a:latin typeface="黑体" panose="02010609060101010101" pitchFamily="49" charset="-122"/>
                  <a:ea typeface="黑体" panose="02010609060101010101" pitchFamily="49" charset="-122"/>
                  <a:sym typeface="+mn-ea"/>
                </a:rPr>
                <a:t>：</a:t>
              </a:r>
              <a:r>
                <a:rPr lang="zh-CN" altLang="en-US" sz="1600" dirty="0" smtClean="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谱写实现中华民族伟大复兴的新篇章</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a:t>
              </a:r>
              <a:r>
                <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40</a:t>
              </a: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年的巨大</a:t>
              </a:r>
              <a:endParaRPr lang="en-US" altLang="zh-CN"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成就</a:t>
              </a:r>
            </a:p>
          </p:txBody>
        </p:sp>
        <p:sp>
          <p:nvSpPr>
            <p:cNvPr id="8" name="圆角矩形 7"/>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齐心协力走向中华民族伟大复兴的光明前景</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11.3.1.8</a:t>
            </a:r>
            <a:r>
              <a:rPr kumimoji="1" lang="zh-CN" altLang="en-US" sz="1000" dirty="0">
                <a:solidFill>
                  <a:schemeClr val="bg1">
                    <a:lumMod val="95000"/>
                  </a:schemeClr>
                </a:solidFill>
              </a:rPr>
              <a:t>坚持“一国两制”，推进祖国统一</a:t>
            </a:r>
          </a:p>
        </p:txBody>
      </p:sp>
    </p:spTree>
    <p:extLst>
      <p:ext uri="{BB962C8B-B14F-4D97-AF65-F5344CB8AC3E}">
        <p14:creationId xmlns:p14="http://schemas.microsoft.com/office/powerpoint/2010/main" val="629666591"/>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3026557"/>
            <a:ext cx="2088504" cy="1283792"/>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中国特色社会主义进入新时代</a:t>
            </a:r>
            <a:endParaRPr lang="zh-CN" altLang="en-US" sz="28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4" name="圆角矩形 3"/>
          <p:cNvSpPr/>
          <p:nvPr/>
        </p:nvSpPr>
        <p:spPr>
          <a:xfrm>
            <a:off x="2436551" y="1125167"/>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第一节：</a:t>
            </a:r>
          </a:p>
          <a:p>
            <a:pPr algn="ctr"/>
            <a:r>
              <a:rPr lang="zh-CN" altLang="en-US" sz="2000" dirty="0" smtClean="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endPar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endParaRPr>
          </a:p>
        </p:txBody>
      </p:sp>
      <p:sp>
        <p:nvSpPr>
          <p:cNvPr id="6" name="圆角矩形 5"/>
          <p:cNvSpPr/>
          <p:nvPr/>
        </p:nvSpPr>
        <p:spPr>
          <a:xfrm>
            <a:off x="2470608" y="5225634"/>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第三节：</a:t>
            </a:r>
          </a:p>
          <a:p>
            <a:pPr algn="ctr"/>
            <a:r>
              <a:rPr lang="zh-CN" altLang="en-US" sz="2000" dirty="0" smtClean="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不断谱写实现中华民族伟大复兴的新篇章</a:t>
            </a:r>
            <a:endPar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endParaRPr>
          </a:p>
        </p:txBody>
      </p:sp>
      <p:sp>
        <p:nvSpPr>
          <p:cNvPr id="14" name="圆角矩形 13"/>
          <p:cNvSpPr/>
          <p:nvPr/>
        </p:nvSpPr>
        <p:spPr>
          <a:xfrm>
            <a:off x="2453580" y="316088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prstClr val="black"/>
                </a:solidFill>
                <a:latin typeface="黑体" panose="02010609060101010101" pitchFamily="49" charset="-122"/>
                <a:ea typeface="黑体" panose="02010609060101010101" pitchFamily="49" charset="-122"/>
                <a:sym typeface="+mn-ea"/>
              </a:rPr>
              <a:t>第二节：</a:t>
            </a:r>
          </a:p>
          <a:p>
            <a:pPr algn="ctr">
              <a:spcBef>
                <a:spcPct val="20000"/>
              </a:spcBef>
            </a:pPr>
            <a:r>
              <a:rPr lang="zh-CN" altLang="en-US" sz="2000" dirty="0" smtClean="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endPar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endParaRPr>
          </a:p>
        </p:txBody>
      </p:sp>
    </p:spTree>
    <p:extLst>
      <p:ext uri="{BB962C8B-B14F-4D97-AF65-F5344CB8AC3E}">
        <p14:creationId xmlns:p14="http://schemas.microsoft.com/office/powerpoint/2010/main" val="15131446"/>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中国近现代史纲要</a:t>
            </a:r>
          </a:p>
        </p:txBody>
      </p:sp>
      <p:sp>
        <p:nvSpPr>
          <p:cNvPr id="3" name="左大括号 2"/>
          <p:cNvSpPr/>
          <p:nvPr/>
        </p:nvSpPr>
        <p:spPr>
          <a:xfrm>
            <a:off x="2220385" y="539747"/>
            <a:ext cx="250223" cy="596227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4" name="圆角矩形 3"/>
          <p:cNvSpPr/>
          <p:nvPr/>
        </p:nvSpPr>
        <p:spPr>
          <a:xfrm>
            <a:off x="2470608" y="141832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smtClean="0">
                <a:solidFill>
                  <a:prstClr val="black"/>
                </a:solidFill>
                <a:latin typeface="黑体" panose="02010609060101010101" pitchFamily="49" charset="-122"/>
                <a:ea typeface="黑体" panose="02010609060101010101" pitchFamily="49" charset="-122"/>
                <a:sym typeface="+mn-ea"/>
              </a:rPr>
              <a:t>打天下</a:t>
            </a:r>
            <a:endParaRPr lang="zh-CN" altLang="en-US" sz="2800" dirty="0">
              <a:solidFill>
                <a:prstClr val="black"/>
              </a:solidFill>
              <a:latin typeface="黑体" panose="02010609060101010101" pitchFamily="49" charset="-122"/>
              <a:ea typeface="黑体" panose="02010609060101010101" pitchFamily="49" charset="-122"/>
            </a:endParaRPr>
          </a:p>
        </p:txBody>
      </p:sp>
      <p:sp>
        <p:nvSpPr>
          <p:cNvPr id="22" name="圆角矩形 21"/>
          <p:cNvSpPr/>
          <p:nvPr/>
        </p:nvSpPr>
        <p:spPr>
          <a:xfrm>
            <a:off x="2470608" y="492717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prstClr val="black"/>
                </a:solidFill>
                <a:latin typeface="黑体" panose="02010609060101010101" pitchFamily="49" charset="-122"/>
                <a:ea typeface="黑体" panose="02010609060101010101" pitchFamily="49" charset="-122"/>
                <a:sym typeface="+mn-ea"/>
              </a:rPr>
              <a:t>守天下</a:t>
            </a:r>
            <a:endParaRPr lang="zh-CN" altLang="en-US" sz="2800" dirty="0">
              <a:solidFill>
                <a:prstClr val="black"/>
              </a:solidFill>
              <a:latin typeface="黑体" panose="02010609060101010101" pitchFamily="49" charset="-122"/>
              <a:ea typeface="黑体" panose="02010609060101010101" pitchFamily="49" charset="-122"/>
            </a:endParaRPr>
          </a:p>
        </p:txBody>
      </p:sp>
      <p:sp>
        <p:nvSpPr>
          <p:cNvPr id="6" name="左大括号 5"/>
          <p:cNvSpPr/>
          <p:nvPr/>
        </p:nvSpPr>
        <p:spPr>
          <a:xfrm>
            <a:off x="4668657" y="616893"/>
            <a:ext cx="167532" cy="261800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左大括号 6"/>
          <p:cNvSpPr/>
          <p:nvPr/>
        </p:nvSpPr>
        <p:spPr>
          <a:xfrm>
            <a:off x="4627311" y="4178203"/>
            <a:ext cx="250223" cy="267979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8" name="圆角矩形 7"/>
          <p:cNvSpPr/>
          <p:nvPr/>
        </p:nvSpPr>
        <p:spPr>
          <a:xfrm>
            <a:off x="4836189" y="738769"/>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诞生背景</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9" name="圆角矩形 8"/>
          <p:cNvSpPr/>
          <p:nvPr/>
        </p:nvSpPr>
        <p:spPr>
          <a:xfrm>
            <a:off x="4836189" y="2647937"/>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我党诞生</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0" name="圆角矩形 9"/>
          <p:cNvSpPr/>
          <p:nvPr/>
        </p:nvSpPr>
        <p:spPr>
          <a:xfrm>
            <a:off x="4836189" y="4335293"/>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谋出路</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1" name="圆角矩形 10"/>
          <p:cNvSpPr/>
          <p:nvPr/>
        </p:nvSpPr>
        <p:spPr>
          <a:xfrm>
            <a:off x="4836189" y="4983081"/>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走弯路</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2" name="圆角矩形 11"/>
          <p:cNvSpPr/>
          <p:nvPr/>
        </p:nvSpPr>
        <p:spPr>
          <a:xfrm>
            <a:off x="4845549" y="5636598"/>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富强路</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3" name="圆角矩形 12"/>
          <p:cNvSpPr/>
          <p:nvPr/>
        </p:nvSpPr>
        <p:spPr>
          <a:xfrm>
            <a:off x="4856862" y="6310156"/>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新时代</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4" name="左大括号 13"/>
          <p:cNvSpPr/>
          <p:nvPr/>
        </p:nvSpPr>
        <p:spPr>
          <a:xfrm>
            <a:off x="6784014" y="166255"/>
            <a:ext cx="250223" cy="168024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5" name="左大括号 14"/>
          <p:cNvSpPr/>
          <p:nvPr/>
        </p:nvSpPr>
        <p:spPr>
          <a:xfrm>
            <a:off x="6784014" y="1925896"/>
            <a:ext cx="201508" cy="209782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6" name="圆角矩形 15"/>
          <p:cNvSpPr/>
          <p:nvPr/>
        </p:nvSpPr>
        <p:spPr>
          <a:xfrm>
            <a:off x="7034237" y="166255"/>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prstClr val="black"/>
                </a:solidFill>
                <a:latin typeface="黑体" panose="02010609060101010101" pitchFamily="49" charset="-122"/>
                <a:ea typeface="黑体" panose="02010609060101010101" pitchFamily="49" charset="-122"/>
              </a:rPr>
              <a:t>第一章：反对外国侵略的斗争</a:t>
            </a:r>
            <a:endParaRPr lang="zh-CN" altLang="en-US" dirty="0">
              <a:solidFill>
                <a:prstClr val="black"/>
              </a:solidFill>
              <a:latin typeface="黑体" panose="02010609060101010101" pitchFamily="49" charset="-122"/>
              <a:ea typeface="黑体" panose="02010609060101010101" pitchFamily="49" charset="-122"/>
            </a:endParaRPr>
          </a:p>
        </p:txBody>
      </p:sp>
      <p:sp>
        <p:nvSpPr>
          <p:cNvPr id="17" name="圆角矩形 16"/>
          <p:cNvSpPr/>
          <p:nvPr/>
        </p:nvSpPr>
        <p:spPr>
          <a:xfrm>
            <a:off x="7061239" y="750726"/>
            <a:ext cx="3470524"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prstClr val="black"/>
                </a:solidFill>
                <a:latin typeface="黑体" panose="02010609060101010101" pitchFamily="49" charset="-122"/>
                <a:ea typeface="黑体" panose="02010609060101010101" pitchFamily="49" charset="-122"/>
              </a:rPr>
              <a:t>第二章：对国家出路的早期探索</a:t>
            </a:r>
            <a:endParaRPr lang="zh-CN" altLang="en-US" dirty="0">
              <a:solidFill>
                <a:prstClr val="black"/>
              </a:solidFill>
              <a:latin typeface="黑体" panose="02010609060101010101" pitchFamily="49" charset="-122"/>
              <a:ea typeface="黑体" panose="02010609060101010101" pitchFamily="49" charset="-122"/>
            </a:endParaRPr>
          </a:p>
        </p:txBody>
      </p:sp>
      <p:sp>
        <p:nvSpPr>
          <p:cNvPr id="18" name="圆角矩形 17"/>
          <p:cNvSpPr/>
          <p:nvPr/>
        </p:nvSpPr>
        <p:spPr>
          <a:xfrm>
            <a:off x="7050233" y="1380840"/>
            <a:ext cx="3481530"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第三章：辛亥革命</a:t>
            </a:r>
            <a:endParaRPr lang="zh-CN" altLang="en-US" dirty="0">
              <a:solidFill>
                <a:prstClr val="black"/>
              </a:solidFill>
              <a:latin typeface="黑体" panose="02010609060101010101" pitchFamily="49" charset="-122"/>
              <a:ea typeface="黑体" panose="02010609060101010101" pitchFamily="49" charset="-122"/>
            </a:endParaRPr>
          </a:p>
        </p:txBody>
      </p:sp>
      <p:sp>
        <p:nvSpPr>
          <p:cNvPr id="19" name="圆角矩形 18"/>
          <p:cNvSpPr/>
          <p:nvPr/>
        </p:nvSpPr>
        <p:spPr>
          <a:xfrm>
            <a:off x="7034237" y="1936573"/>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第四章：开天辟地的大事变</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0" name="圆角矩形 19"/>
          <p:cNvSpPr/>
          <p:nvPr/>
        </p:nvSpPr>
        <p:spPr>
          <a:xfrm>
            <a:off x="7034237" y="2542333"/>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第五章：中国革命的新道路</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1" name="圆角矩形 20"/>
          <p:cNvSpPr/>
          <p:nvPr/>
        </p:nvSpPr>
        <p:spPr>
          <a:xfrm>
            <a:off x="7034237" y="3119367"/>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第六章：中华民族的抗日战争</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3" name="圆角矩形 22"/>
          <p:cNvSpPr/>
          <p:nvPr/>
        </p:nvSpPr>
        <p:spPr>
          <a:xfrm>
            <a:off x="7034237" y="3680998"/>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第七章：为创建新中国而奋斗</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4" name="圆角矩形 23"/>
          <p:cNvSpPr/>
          <p:nvPr/>
        </p:nvSpPr>
        <p:spPr>
          <a:xfrm>
            <a:off x="7034235" y="4330345"/>
            <a:ext cx="4397703"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第八章：</a:t>
            </a:r>
            <a:r>
              <a:rPr lang="zh-CN" altLang="en-US" dirty="0">
                <a:solidFill>
                  <a:prstClr val="black"/>
                </a:solidFill>
                <a:latin typeface="黑体" panose="02010609060101010101" pitchFamily="49" charset="-122"/>
                <a:ea typeface="黑体" panose="02010609060101010101" pitchFamily="49" charset="-122"/>
                <a:sym typeface="Arial" panose="020B0604020202020204" pitchFamily="34" charset="0"/>
              </a:rPr>
              <a:t>社会主义基本制度的全面确立 </a:t>
            </a:r>
          </a:p>
        </p:txBody>
      </p:sp>
      <p:sp>
        <p:nvSpPr>
          <p:cNvPr id="25" name="圆角矩形 24"/>
          <p:cNvSpPr/>
          <p:nvPr/>
        </p:nvSpPr>
        <p:spPr>
          <a:xfrm>
            <a:off x="7036493" y="5011463"/>
            <a:ext cx="4411442"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pPr>
            <a:r>
              <a:rPr lang="zh-CN" altLang="en-US" dirty="0" smtClean="0">
                <a:solidFill>
                  <a:prstClr val="black"/>
                </a:solidFill>
                <a:latin typeface="黑体" panose="02010609060101010101" pitchFamily="49" charset="-122"/>
                <a:ea typeface="黑体" panose="02010609060101010101" pitchFamily="49" charset="-122"/>
              </a:rPr>
              <a:t>第九章：</a:t>
            </a:r>
            <a:r>
              <a:rPr lang="zh-CN" altLang="en-US" dirty="0">
                <a:solidFill>
                  <a:prstClr val="black"/>
                </a:solidFill>
                <a:latin typeface="黑体" panose="02010609060101010101" pitchFamily="49" charset="-122"/>
                <a:ea typeface="黑体" panose="02010609060101010101" pitchFamily="49" charset="-122"/>
                <a:sym typeface="Arial" panose="020B0604020202020204" pitchFamily="34" charset="0"/>
              </a:rPr>
              <a:t>社会主义建设在探索中曲折发展</a:t>
            </a:r>
            <a:r>
              <a:rPr lang="zh-CN" altLang="en-US" dirty="0">
                <a:solidFill>
                  <a:prstClr val="white"/>
                </a:solidFill>
                <a:latin typeface="黑体" panose="02010609060101010101" pitchFamily="49" charset="-122"/>
                <a:ea typeface="黑体" panose="02010609060101010101" pitchFamily="49" charset="-122"/>
                <a:sym typeface="Arial" panose="020B0604020202020204" pitchFamily="34" charset="0"/>
              </a:rPr>
              <a:t> </a:t>
            </a:r>
          </a:p>
        </p:txBody>
      </p:sp>
      <p:sp>
        <p:nvSpPr>
          <p:cNvPr id="26" name="圆角矩形 25"/>
          <p:cNvSpPr/>
          <p:nvPr/>
        </p:nvSpPr>
        <p:spPr>
          <a:xfrm>
            <a:off x="7034237" y="5626613"/>
            <a:ext cx="4380777"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第十章：改革开放与现代化建设新时期</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7" name="圆角矩形 26"/>
          <p:cNvSpPr/>
          <p:nvPr/>
        </p:nvSpPr>
        <p:spPr>
          <a:xfrm>
            <a:off x="7034235" y="6310157"/>
            <a:ext cx="4380779"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black"/>
                </a:solidFill>
                <a:latin typeface="黑体" panose="02010609060101010101" pitchFamily="49" charset="-122"/>
                <a:ea typeface="黑体" panose="02010609060101010101" pitchFamily="49" charset="-122"/>
              </a:rPr>
              <a:t>第十一章：中国特色社会主义进入新时代</a:t>
            </a:r>
          </a:p>
        </p:txBody>
      </p:sp>
      <p:cxnSp>
        <p:nvCxnSpPr>
          <p:cNvPr id="28" name="直线连接符 27"/>
          <p:cNvCxnSpPr>
            <a:stCxn id="24" idx="1"/>
            <a:endCxn id="10" idx="3"/>
          </p:cNvCxnSpPr>
          <p:nvPr/>
        </p:nvCxnSpPr>
        <p:spPr>
          <a:xfrm flipH="1">
            <a:off x="6733309" y="4578948"/>
            <a:ext cx="300926" cy="4948"/>
          </a:xfrm>
          <a:prstGeom prst="line">
            <a:avLst/>
          </a:prstGeom>
        </p:spPr>
        <p:style>
          <a:lnRef idx="2">
            <a:schemeClr val="dk1"/>
          </a:lnRef>
          <a:fillRef idx="0">
            <a:schemeClr val="dk1"/>
          </a:fillRef>
          <a:effectRef idx="1">
            <a:schemeClr val="dk1"/>
          </a:effectRef>
          <a:fontRef idx="minor">
            <a:schemeClr val="tx1"/>
          </a:fontRef>
        </p:style>
      </p:cxnSp>
      <p:cxnSp>
        <p:nvCxnSpPr>
          <p:cNvPr id="41" name="直线连接符 40"/>
          <p:cNvCxnSpPr>
            <a:stCxn id="25" idx="1"/>
          </p:cNvCxnSpPr>
          <p:nvPr/>
        </p:nvCxnSpPr>
        <p:spPr>
          <a:xfrm flipH="1">
            <a:off x="6738091" y="5260066"/>
            <a:ext cx="298402" cy="0"/>
          </a:xfrm>
          <a:prstGeom prst="line">
            <a:avLst/>
          </a:prstGeom>
        </p:spPr>
        <p:style>
          <a:lnRef idx="2">
            <a:schemeClr val="dk1"/>
          </a:lnRef>
          <a:fillRef idx="0">
            <a:schemeClr val="dk1"/>
          </a:fillRef>
          <a:effectRef idx="1">
            <a:schemeClr val="dk1"/>
          </a:effectRef>
          <a:fontRef idx="minor">
            <a:schemeClr val="tx1"/>
          </a:fontRef>
        </p:style>
      </p:cxnSp>
      <p:cxnSp>
        <p:nvCxnSpPr>
          <p:cNvPr id="42" name="直线连接符 41"/>
          <p:cNvCxnSpPr>
            <a:stCxn id="26" idx="1"/>
          </p:cNvCxnSpPr>
          <p:nvPr/>
        </p:nvCxnSpPr>
        <p:spPr>
          <a:xfrm flipH="1" flipV="1">
            <a:off x="6738091" y="5866597"/>
            <a:ext cx="296146" cy="8619"/>
          </a:xfrm>
          <a:prstGeom prst="line">
            <a:avLst/>
          </a:prstGeom>
        </p:spPr>
        <p:style>
          <a:lnRef idx="2">
            <a:schemeClr val="dk1"/>
          </a:lnRef>
          <a:fillRef idx="0">
            <a:schemeClr val="dk1"/>
          </a:fillRef>
          <a:effectRef idx="1">
            <a:schemeClr val="dk1"/>
          </a:effectRef>
          <a:fontRef idx="minor">
            <a:schemeClr val="tx1"/>
          </a:fontRef>
        </p:style>
      </p:cxnSp>
      <p:cxnSp>
        <p:nvCxnSpPr>
          <p:cNvPr id="43" name="直线连接符 42"/>
          <p:cNvCxnSpPr/>
          <p:nvPr/>
        </p:nvCxnSpPr>
        <p:spPr>
          <a:xfrm flipH="1" flipV="1">
            <a:off x="6753982" y="6558758"/>
            <a:ext cx="280253" cy="2957"/>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911142576"/>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36232" y="423726"/>
            <a:ext cx="10192076" cy="544050"/>
          </a:xfrm>
        </p:spPr>
        <p:txBody>
          <a:bodyPr vert="horz" lIns="91440" tIns="45720" rIns="91440" bIns="45720" rtlCol="0" anchor="ctr">
            <a:noAutofit/>
          </a:bodyPr>
          <a:lstStyle/>
          <a:p>
            <a:r>
              <a:rPr lang="zh-CN" altLang="en-US" sz="2400" dirty="0">
                <a:solidFill>
                  <a:schemeClr val="tx1"/>
                </a:solidFill>
              </a:rPr>
              <a:t>共产党部分重点会议记忆</a:t>
            </a:r>
          </a:p>
        </p:txBody>
      </p:sp>
      <p:sp>
        <p:nvSpPr>
          <p:cNvPr id="3" name="内容占位符 2"/>
          <p:cNvSpPr>
            <a:spLocks noGrp="1"/>
          </p:cNvSpPr>
          <p:nvPr>
            <p:ph idx="1"/>
          </p:nvPr>
        </p:nvSpPr>
        <p:spPr>
          <a:xfrm>
            <a:off x="1622651" y="1543451"/>
            <a:ext cx="9605125" cy="4351338"/>
          </a:xfrm>
        </p:spPr>
        <p:txBody>
          <a:bodyPr>
            <a:normAutofit/>
          </a:bodyPr>
          <a:lstStyle/>
          <a:p>
            <a:r>
              <a:rPr lang="zh-CN" altLang="en-US" sz="2000" b="1" dirty="0">
                <a:solidFill>
                  <a:srgbClr val="C00000"/>
                </a:solidFill>
                <a:latin typeface="黑体" panose="02010609060101010101" pitchFamily="49" charset="-122"/>
                <a:ea typeface="黑体" panose="02010609060101010101" pitchFamily="49" charset="-122"/>
              </a:rPr>
              <a:t>一大</a:t>
            </a:r>
            <a:r>
              <a:rPr lang="zh-CN" altLang="en-US" sz="2000" dirty="0">
                <a:latin typeface="黑体" panose="02010609060101010101" pitchFamily="49" charset="-122"/>
                <a:ea typeface="黑体" panose="02010609060101010101" pitchFamily="49" charset="-122"/>
              </a:rPr>
              <a:t>党，</a:t>
            </a:r>
            <a:r>
              <a:rPr lang="zh-CN" altLang="en-US" sz="2000" b="1" dirty="0">
                <a:solidFill>
                  <a:srgbClr val="C00000"/>
                </a:solidFill>
                <a:latin typeface="黑体" panose="02010609060101010101" pitchFamily="49" charset="-122"/>
                <a:ea typeface="黑体" panose="02010609060101010101" pitchFamily="49" charset="-122"/>
              </a:rPr>
              <a:t>二大</a:t>
            </a:r>
            <a:r>
              <a:rPr lang="zh-CN" altLang="en-US" sz="2000" dirty="0">
                <a:latin typeface="黑体" panose="02010609060101010101" pitchFamily="49" charset="-122"/>
                <a:ea typeface="黑体" panose="02010609060101010101" pitchFamily="49" charset="-122"/>
              </a:rPr>
              <a:t>纲。</a:t>
            </a:r>
            <a:r>
              <a:rPr lang="zh-CN" altLang="en-US" sz="2000" b="1" dirty="0">
                <a:solidFill>
                  <a:srgbClr val="C00000"/>
                </a:solidFill>
                <a:latin typeface="黑体" panose="02010609060101010101" pitchFamily="49" charset="-122"/>
                <a:ea typeface="黑体" panose="02010609060101010101" pitchFamily="49" charset="-122"/>
              </a:rPr>
              <a:t>三大</a:t>
            </a:r>
            <a:r>
              <a:rPr lang="zh-CN" altLang="en-US" sz="2000" dirty="0">
                <a:latin typeface="黑体" panose="02010609060101010101" pitchFamily="49" charset="-122"/>
                <a:ea typeface="黑体" panose="02010609060101010101" pitchFamily="49" charset="-122"/>
              </a:rPr>
              <a:t>联国搞合作，</a:t>
            </a:r>
            <a:r>
              <a:rPr lang="zh-CN" altLang="en-US" sz="2000" b="1" dirty="0">
                <a:solidFill>
                  <a:srgbClr val="C00000"/>
                </a:solidFill>
                <a:latin typeface="黑体" panose="02010609060101010101" pitchFamily="49" charset="-122"/>
                <a:ea typeface="黑体" panose="02010609060101010101" pitchFamily="49" charset="-122"/>
              </a:rPr>
              <a:t>四大</a:t>
            </a:r>
            <a:r>
              <a:rPr lang="zh-CN" altLang="en-US" sz="2000" dirty="0" smtClean="0">
                <a:latin typeface="黑体" panose="02010609060101010101" pitchFamily="49" charset="-122"/>
                <a:ea typeface="黑体" panose="02010609060101010101" pitchFamily="49" charset="-122"/>
              </a:rPr>
              <a:t>五大净</a:t>
            </a:r>
            <a:r>
              <a:rPr lang="zh-CN" altLang="en-US" sz="2000" dirty="0">
                <a:latin typeface="黑体" panose="02010609060101010101" pitchFamily="49" charset="-122"/>
                <a:ea typeface="黑体" panose="02010609060101010101" pitchFamily="49" charset="-122"/>
              </a:rPr>
              <a:t>瞎忙。</a:t>
            </a:r>
          </a:p>
          <a:p>
            <a:r>
              <a:rPr lang="zh-CN" altLang="en-US" sz="2000" dirty="0">
                <a:latin typeface="黑体" panose="02010609060101010101" pitchFamily="49" charset="-122"/>
                <a:ea typeface="黑体" panose="02010609060101010101" pitchFamily="49" charset="-122"/>
              </a:rPr>
              <a:t>八一</a:t>
            </a:r>
            <a:r>
              <a:rPr lang="zh-CN" altLang="en-US" sz="2000" b="1" dirty="0">
                <a:solidFill>
                  <a:srgbClr val="C00000"/>
                </a:solidFill>
                <a:latin typeface="黑体" panose="02010609060101010101" pitchFamily="49" charset="-122"/>
                <a:ea typeface="黑体" panose="02010609060101010101" pitchFamily="49" charset="-122"/>
              </a:rPr>
              <a:t>南昌</a:t>
            </a:r>
            <a:r>
              <a:rPr lang="zh-CN" altLang="en-US" sz="2000" dirty="0">
                <a:latin typeface="黑体" panose="02010609060101010101" pitchFamily="49" charset="-122"/>
                <a:ea typeface="黑体" panose="02010609060101010101" pitchFamily="49" charset="-122"/>
              </a:rPr>
              <a:t>第一枪 </a:t>
            </a:r>
            <a:r>
              <a:rPr lang="en-US" altLang="zh-CN" sz="2000" dirty="0">
                <a:latin typeface="黑体" panose="02010609060101010101" pitchFamily="49" charset="-122"/>
                <a:ea typeface="黑体" panose="02010609060101010101" pitchFamily="49" charset="-122"/>
              </a:rPr>
              <a:t>,</a:t>
            </a:r>
            <a:r>
              <a:rPr lang="en-US" altLang="zh-CN" sz="2000" b="1" dirty="0">
                <a:solidFill>
                  <a:srgbClr val="C00000"/>
                </a:solidFill>
                <a:latin typeface="黑体" panose="02010609060101010101" pitchFamily="49" charset="-122"/>
                <a:ea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rPr>
              <a:t>八七</a:t>
            </a:r>
            <a:r>
              <a:rPr lang="zh-CN" altLang="en-US" sz="2000" dirty="0">
                <a:latin typeface="黑体" panose="02010609060101010101" pitchFamily="49" charset="-122"/>
                <a:ea typeface="黑体" panose="02010609060101010101" pitchFamily="49" charset="-122"/>
              </a:rPr>
              <a:t>政权要靠枪。</a:t>
            </a:r>
            <a:r>
              <a:rPr lang="zh-CN" altLang="en-US" sz="2000" b="1" dirty="0">
                <a:solidFill>
                  <a:srgbClr val="C00000"/>
                </a:solidFill>
                <a:latin typeface="黑体" panose="02010609060101010101" pitchFamily="49" charset="-122"/>
                <a:ea typeface="黑体" panose="02010609060101010101" pitchFamily="49" charset="-122"/>
              </a:rPr>
              <a:t>秋收</a:t>
            </a:r>
            <a:r>
              <a:rPr lang="zh-CN" altLang="en-US" sz="2000" dirty="0">
                <a:latin typeface="黑体" panose="02010609060101010101" pitchFamily="49" charset="-122"/>
                <a:ea typeface="黑体" panose="02010609060101010101" pitchFamily="49" charset="-122"/>
              </a:rPr>
              <a:t>工农来战斗 </a:t>
            </a:r>
            <a:r>
              <a:rPr lang="en-US" altLang="zh-CN" sz="2000" dirty="0">
                <a:latin typeface="黑体" panose="02010609060101010101" pitchFamily="49" charset="-122"/>
                <a:ea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rPr>
              <a:t>三湾</a:t>
            </a:r>
            <a:r>
              <a:rPr lang="zh-CN" altLang="en-US" sz="2000" dirty="0">
                <a:latin typeface="黑体" panose="02010609060101010101" pitchFamily="49" charset="-122"/>
                <a:ea typeface="黑体" panose="02010609060101010101" pitchFamily="49" charset="-122"/>
              </a:rPr>
              <a:t>改编新军装。</a:t>
            </a:r>
          </a:p>
          <a:p>
            <a:r>
              <a:rPr lang="zh-CN" altLang="en-US" sz="2000" b="1" dirty="0">
                <a:solidFill>
                  <a:srgbClr val="C00000"/>
                </a:solidFill>
                <a:latin typeface="黑体" panose="02010609060101010101" pitchFamily="49" charset="-122"/>
                <a:ea typeface="黑体" panose="02010609060101010101" pitchFamily="49" charset="-122"/>
              </a:rPr>
              <a:t>遵义</a:t>
            </a:r>
            <a:r>
              <a:rPr lang="zh-CN" altLang="en-US" sz="2000" dirty="0">
                <a:latin typeface="黑体" panose="02010609060101010101" pitchFamily="49" charset="-122"/>
                <a:ea typeface="黑体" panose="02010609060101010101" pitchFamily="49" charset="-122"/>
              </a:rPr>
              <a:t>生死转折点，</a:t>
            </a:r>
            <a:r>
              <a:rPr lang="zh-CN" altLang="en-US" sz="2000" b="1" dirty="0">
                <a:solidFill>
                  <a:srgbClr val="C00000"/>
                </a:solidFill>
                <a:latin typeface="黑体" panose="02010609060101010101" pitchFamily="49" charset="-122"/>
                <a:ea typeface="黑体" panose="02010609060101010101" pitchFamily="49" charset="-122"/>
              </a:rPr>
              <a:t>瓦窑</a:t>
            </a:r>
            <a:r>
              <a:rPr lang="zh-CN" altLang="en-US" sz="2000" dirty="0">
                <a:latin typeface="黑体" panose="02010609060101010101" pitchFamily="49" charset="-122"/>
                <a:ea typeface="黑体" panose="02010609060101010101" pitchFamily="49" charset="-122"/>
              </a:rPr>
              <a:t>战线要统一。</a:t>
            </a:r>
            <a:r>
              <a:rPr lang="zh-CN" altLang="en-US" sz="2000" b="1" dirty="0">
                <a:solidFill>
                  <a:srgbClr val="C00000"/>
                </a:solidFill>
                <a:latin typeface="黑体" panose="02010609060101010101" pitchFamily="49" charset="-122"/>
                <a:ea typeface="黑体" panose="02010609060101010101" pitchFamily="49" charset="-122"/>
              </a:rPr>
              <a:t>洛川</a:t>
            </a:r>
            <a:r>
              <a:rPr lang="zh-CN" altLang="en-US" sz="2000" dirty="0">
                <a:latin typeface="黑体" panose="02010609060101010101" pitchFamily="49" charset="-122"/>
                <a:ea typeface="黑体" panose="02010609060101010101" pitchFamily="49" charset="-122"/>
              </a:rPr>
              <a:t>纲领有十条，</a:t>
            </a:r>
            <a:r>
              <a:rPr lang="zh-CN" altLang="en-US" sz="2000" b="1" dirty="0">
                <a:solidFill>
                  <a:srgbClr val="C00000"/>
                </a:solidFill>
                <a:latin typeface="黑体" panose="02010609060101010101" pitchFamily="49" charset="-122"/>
                <a:ea typeface="黑体" panose="02010609060101010101" pitchFamily="49" charset="-122"/>
              </a:rPr>
              <a:t>七大</a:t>
            </a:r>
            <a:r>
              <a:rPr lang="zh-CN" altLang="en-US" sz="2000" dirty="0">
                <a:latin typeface="黑体" panose="02010609060101010101" pitchFamily="49" charset="-122"/>
                <a:ea typeface="黑体" panose="02010609060101010101" pitchFamily="49" charset="-122"/>
              </a:rPr>
              <a:t>老毛思想立。</a:t>
            </a:r>
          </a:p>
          <a:p>
            <a:r>
              <a:rPr lang="zh-CN" altLang="en-US" sz="2000" b="1" dirty="0">
                <a:solidFill>
                  <a:srgbClr val="C00000"/>
                </a:solidFill>
                <a:latin typeface="黑体" panose="02010609060101010101" pitchFamily="49" charset="-122"/>
                <a:ea typeface="黑体" panose="02010609060101010101" pitchFamily="49" charset="-122"/>
              </a:rPr>
              <a:t>七届二中</a:t>
            </a:r>
            <a:r>
              <a:rPr lang="zh-CN" altLang="en-US" sz="2000" dirty="0">
                <a:latin typeface="黑体" panose="02010609060101010101" pitchFamily="49" charset="-122"/>
                <a:ea typeface="黑体" panose="02010609060101010101" pitchFamily="49" charset="-122"/>
              </a:rPr>
              <a:t>进城忙，</a:t>
            </a:r>
            <a:r>
              <a:rPr lang="zh-CN" altLang="en-US" sz="2000" b="1" dirty="0">
                <a:solidFill>
                  <a:srgbClr val="C00000"/>
                </a:solidFill>
                <a:latin typeface="黑体" panose="02010609060101010101" pitchFamily="49" charset="-122"/>
                <a:ea typeface="黑体" panose="02010609060101010101" pitchFamily="49" charset="-122"/>
              </a:rPr>
              <a:t>七届三中</a:t>
            </a:r>
            <a:r>
              <a:rPr lang="zh-CN" altLang="en-US" sz="2000" dirty="0">
                <a:latin typeface="黑体" panose="02010609060101010101" pitchFamily="49" charset="-122"/>
                <a:ea typeface="黑体" panose="02010609060101010101" pitchFamily="49" charset="-122"/>
              </a:rPr>
              <a:t>复元气。</a:t>
            </a:r>
            <a:r>
              <a:rPr lang="zh-CN" altLang="en-US" sz="2000" b="1" dirty="0">
                <a:solidFill>
                  <a:srgbClr val="C00000"/>
                </a:solidFill>
                <a:latin typeface="黑体" panose="02010609060101010101" pitchFamily="49" charset="-122"/>
                <a:ea typeface="黑体" panose="02010609060101010101" pitchFamily="49" charset="-122"/>
              </a:rPr>
              <a:t>八大</a:t>
            </a:r>
            <a:r>
              <a:rPr lang="zh-CN" altLang="en-US" sz="2000" dirty="0">
                <a:latin typeface="黑体" panose="02010609060101010101" pitchFamily="49" charset="-122"/>
                <a:ea typeface="黑体" panose="02010609060101010101" pitchFamily="49" charset="-122"/>
              </a:rPr>
              <a:t>主矛搞建设，九大十大不能提。</a:t>
            </a:r>
          </a:p>
          <a:p>
            <a:r>
              <a:rPr lang="zh-CN" altLang="en-US" sz="2000" b="1" dirty="0">
                <a:solidFill>
                  <a:srgbClr val="C00000"/>
                </a:solidFill>
                <a:latin typeface="黑体" panose="02010609060101010101" pitchFamily="49" charset="-122"/>
                <a:ea typeface="黑体" panose="02010609060101010101" pitchFamily="49" charset="-122"/>
              </a:rPr>
              <a:t>十一三中</a:t>
            </a:r>
            <a:r>
              <a:rPr lang="zh-CN" altLang="en-US" sz="2000" dirty="0">
                <a:latin typeface="黑体" panose="02010609060101010101" pitchFamily="49" charset="-122"/>
                <a:ea typeface="黑体" panose="02010609060101010101" pitchFamily="49" charset="-122"/>
              </a:rPr>
              <a:t>搞开放，</a:t>
            </a:r>
            <a:r>
              <a:rPr lang="zh-CN" altLang="en-US" sz="2000" b="1" dirty="0">
                <a:solidFill>
                  <a:srgbClr val="C00000"/>
                </a:solidFill>
                <a:latin typeface="黑体" panose="02010609060101010101" pitchFamily="49" charset="-122"/>
                <a:ea typeface="黑体" panose="02010609060101010101" pitchFamily="49" charset="-122"/>
              </a:rPr>
              <a:t>十一六中</a:t>
            </a:r>
            <a:r>
              <a:rPr lang="zh-CN" altLang="en-US" sz="2000" dirty="0">
                <a:latin typeface="黑体" panose="02010609060101010101" pitchFamily="49" charset="-122"/>
                <a:ea typeface="黑体" panose="02010609060101010101" pitchFamily="49" charset="-122"/>
              </a:rPr>
              <a:t>评价毛。</a:t>
            </a:r>
            <a:r>
              <a:rPr lang="zh-CN" altLang="en-US" sz="2000" b="1" dirty="0">
                <a:solidFill>
                  <a:srgbClr val="C00000"/>
                </a:solidFill>
                <a:latin typeface="黑体" panose="02010609060101010101" pitchFamily="49" charset="-122"/>
                <a:ea typeface="黑体" panose="02010609060101010101" pitchFamily="49" charset="-122"/>
              </a:rPr>
              <a:t>十二</a:t>
            </a:r>
            <a:r>
              <a:rPr lang="zh-CN" altLang="en-US" sz="2000" dirty="0">
                <a:latin typeface="黑体" panose="02010609060101010101" pitchFamily="49" charset="-122"/>
                <a:ea typeface="黑体" panose="02010609060101010101" pitchFamily="49" charset="-122"/>
              </a:rPr>
              <a:t>小平提中特</a:t>
            </a:r>
            <a:r>
              <a:rPr lang="zh-CN" altLang="en-US" sz="2000" dirty="0" smtClean="0">
                <a:latin typeface="黑体" panose="02010609060101010101" pitchFamily="49" charset="-122"/>
                <a:ea typeface="黑体" panose="02010609060101010101" pitchFamily="49" charset="-122"/>
              </a:rPr>
              <a:t>，</a:t>
            </a:r>
            <a:r>
              <a:rPr lang="zh-CN" altLang="en-US" sz="2000" b="1" dirty="0">
                <a:solidFill>
                  <a:srgbClr val="C00000"/>
                </a:solidFill>
                <a:latin typeface="黑体" panose="02010609060101010101" pitchFamily="49" charset="-122"/>
                <a:ea typeface="黑体" panose="02010609060101010101" pitchFamily="49" charset="-122"/>
              </a:rPr>
              <a:t>十三</a:t>
            </a:r>
            <a:r>
              <a:rPr lang="zh-CN" altLang="en-US" sz="2000" dirty="0" smtClean="0">
                <a:latin typeface="黑体" panose="02010609060101010101" pitchFamily="49" charset="-122"/>
                <a:ea typeface="黑体" panose="02010609060101010101" pitchFamily="49" charset="-122"/>
              </a:rPr>
              <a:t>别忘三步跑。</a:t>
            </a:r>
            <a:endParaRPr lang="en-US" altLang="zh-CN" sz="2000" dirty="0" smtClean="0">
              <a:latin typeface="黑体" panose="02010609060101010101" pitchFamily="49" charset="-122"/>
              <a:ea typeface="黑体" panose="02010609060101010101" pitchFamily="49" charset="-122"/>
            </a:endParaRPr>
          </a:p>
          <a:p>
            <a:r>
              <a:rPr lang="zh-CN" altLang="en-US" sz="2000" b="1" dirty="0">
                <a:solidFill>
                  <a:srgbClr val="C00000"/>
                </a:solidFill>
                <a:latin typeface="黑体" panose="02010609060101010101" pitchFamily="49" charset="-122"/>
                <a:ea typeface="黑体" panose="02010609060101010101" pitchFamily="49" charset="-122"/>
              </a:rPr>
              <a:t>十三一中</a:t>
            </a:r>
            <a:r>
              <a:rPr lang="zh-CN" altLang="en-US" sz="2000" dirty="0">
                <a:latin typeface="黑体" panose="02010609060101010101" pitchFamily="49" charset="-122"/>
                <a:ea typeface="黑体" panose="02010609060101010101" pitchFamily="49" charset="-122"/>
              </a:rPr>
              <a:t>两</a:t>
            </a:r>
            <a:r>
              <a:rPr lang="zh-CN" altLang="en-US" sz="2000" dirty="0" smtClean="0">
                <a:latin typeface="黑体" panose="02010609060101010101" pitchFamily="49" charset="-122"/>
                <a:ea typeface="黑体" panose="02010609060101010101" pitchFamily="49" charset="-122"/>
              </a:rPr>
              <a:t>基本</a:t>
            </a:r>
            <a:r>
              <a:rPr lang="zh-CN" altLang="en-US" sz="2000" dirty="0">
                <a:latin typeface="黑体" panose="02010609060101010101" pitchFamily="49" charset="-122"/>
                <a:ea typeface="黑体" panose="02010609060101010101" pitchFamily="49" charset="-122"/>
              </a:rPr>
              <a:t>，</a:t>
            </a:r>
            <a:r>
              <a:rPr lang="zh-CN" altLang="en-US" sz="2000" b="1" dirty="0">
                <a:solidFill>
                  <a:srgbClr val="C00000"/>
                </a:solidFill>
                <a:latin typeface="黑体" panose="02010609060101010101" pitchFamily="49" charset="-122"/>
                <a:ea typeface="黑体" panose="02010609060101010101" pitchFamily="49" charset="-122"/>
              </a:rPr>
              <a:t>十四</a:t>
            </a:r>
            <a:r>
              <a:rPr lang="zh-CN" altLang="en-US" sz="2000" dirty="0">
                <a:latin typeface="黑体" panose="02010609060101010101" pitchFamily="49" charset="-122"/>
                <a:ea typeface="黑体" panose="02010609060101010101" pitchFamily="49" charset="-122"/>
              </a:rPr>
              <a:t>泽民建</a:t>
            </a:r>
            <a:r>
              <a:rPr lang="zh-CN" altLang="en-US" sz="2000" dirty="0" smtClean="0">
                <a:latin typeface="黑体" panose="02010609060101010101" pitchFamily="49" charset="-122"/>
                <a:ea typeface="黑体" panose="02010609060101010101" pitchFamily="49" charset="-122"/>
              </a:rPr>
              <a:t>市场。</a:t>
            </a:r>
            <a:r>
              <a:rPr lang="zh-CN" altLang="en-US" sz="2000" b="1" dirty="0">
                <a:solidFill>
                  <a:srgbClr val="C00000"/>
                </a:solidFill>
                <a:latin typeface="黑体" panose="02010609060101010101" pitchFamily="49" charset="-122"/>
                <a:ea typeface="黑体" panose="02010609060101010101" pitchFamily="49" charset="-122"/>
              </a:rPr>
              <a:t>十五</a:t>
            </a:r>
            <a:r>
              <a:rPr lang="zh-CN" altLang="en-US" sz="2000" dirty="0">
                <a:latin typeface="黑体" panose="02010609060101010101" pitchFamily="49" charset="-122"/>
                <a:ea typeface="黑体" panose="02010609060101010101" pitchFamily="49" charset="-122"/>
              </a:rPr>
              <a:t>小平进党章，</a:t>
            </a:r>
            <a:r>
              <a:rPr lang="zh-CN" altLang="en-US" sz="2000" b="1" dirty="0">
                <a:solidFill>
                  <a:srgbClr val="C00000"/>
                </a:solidFill>
                <a:latin typeface="黑体" panose="02010609060101010101" pitchFamily="49" charset="-122"/>
                <a:ea typeface="黑体" panose="02010609060101010101" pitchFamily="49" charset="-122"/>
              </a:rPr>
              <a:t>十六</a:t>
            </a:r>
            <a:r>
              <a:rPr lang="zh-CN" altLang="en-US" sz="2000" dirty="0" smtClean="0">
                <a:latin typeface="黑体" panose="02010609060101010101" pitchFamily="49" charset="-122"/>
                <a:ea typeface="黑体" panose="02010609060101010101" pitchFamily="49" charset="-122"/>
              </a:rPr>
              <a:t>三代要小康。</a:t>
            </a:r>
            <a:endParaRPr lang="en-US" altLang="zh-CN" sz="2000" dirty="0" smtClean="0">
              <a:latin typeface="黑体" panose="02010609060101010101" pitchFamily="49" charset="-122"/>
              <a:ea typeface="黑体" panose="02010609060101010101" pitchFamily="49" charset="-122"/>
            </a:endParaRPr>
          </a:p>
          <a:p>
            <a:r>
              <a:rPr lang="zh-CN" altLang="en-US" sz="2000" b="1" dirty="0">
                <a:solidFill>
                  <a:srgbClr val="C00000"/>
                </a:solidFill>
                <a:latin typeface="黑体" panose="02010609060101010101" pitchFamily="49" charset="-122"/>
                <a:ea typeface="黑体" panose="02010609060101010101" pitchFamily="49" charset="-122"/>
              </a:rPr>
              <a:t>十七</a:t>
            </a:r>
            <a:r>
              <a:rPr lang="zh-CN" altLang="en-US" sz="2000" dirty="0">
                <a:latin typeface="黑体" panose="02010609060101010101" pitchFamily="49" charset="-122"/>
                <a:ea typeface="黑体" panose="02010609060101010101" pitchFamily="49" charset="-122"/>
              </a:rPr>
              <a:t>科观入</a:t>
            </a:r>
            <a:r>
              <a:rPr lang="zh-CN" altLang="en-US" sz="2000" dirty="0" smtClean="0">
                <a:latin typeface="黑体" panose="02010609060101010101" pitchFamily="49" charset="-122"/>
                <a:ea typeface="黑体" panose="02010609060101010101" pitchFamily="49" charset="-122"/>
              </a:rPr>
              <a:t>党章</a:t>
            </a:r>
            <a:r>
              <a:rPr lang="zh-CN" altLang="en-US" sz="2000" dirty="0">
                <a:latin typeface="黑体" panose="02010609060101010101" pitchFamily="49" charset="-122"/>
                <a:ea typeface="黑体" panose="02010609060101010101" pitchFamily="49" charset="-122"/>
              </a:rPr>
              <a:t>，</a:t>
            </a:r>
            <a:r>
              <a:rPr lang="zh-CN" altLang="en-US" sz="2000" b="1" dirty="0">
                <a:solidFill>
                  <a:srgbClr val="C00000"/>
                </a:solidFill>
                <a:latin typeface="黑体" panose="02010609060101010101" pitchFamily="49" charset="-122"/>
                <a:ea typeface="黑体" panose="02010609060101010101" pitchFamily="49" charset="-122"/>
              </a:rPr>
              <a:t>三届</a:t>
            </a:r>
            <a:r>
              <a:rPr lang="zh-CN" altLang="en-US" sz="2000" dirty="0" smtClean="0">
                <a:latin typeface="黑体" panose="02010609060101010101" pitchFamily="49" charset="-122"/>
                <a:ea typeface="黑体" panose="02010609060101010101" pitchFamily="49" charset="-122"/>
              </a:rPr>
              <a:t>人大现代化，</a:t>
            </a:r>
            <a:r>
              <a:rPr lang="zh-CN" altLang="en-US" sz="2000" b="1" dirty="0">
                <a:solidFill>
                  <a:srgbClr val="C00000"/>
                </a:solidFill>
                <a:latin typeface="黑体" panose="02010609060101010101" pitchFamily="49" charset="-122"/>
                <a:ea typeface="黑体" panose="02010609060101010101" pitchFamily="49" charset="-122"/>
              </a:rPr>
              <a:t>务虚</a:t>
            </a:r>
            <a:r>
              <a:rPr lang="zh-CN" altLang="en-US" sz="2000" dirty="0" smtClean="0">
                <a:latin typeface="黑体" panose="02010609060101010101" pitchFamily="49" charset="-122"/>
                <a:ea typeface="黑体" panose="02010609060101010101" pitchFamily="49" charset="-122"/>
              </a:rPr>
              <a:t>四项要坚持，</a:t>
            </a:r>
            <a:r>
              <a:rPr lang="zh-CN" altLang="en-US" sz="2000" b="1" dirty="0">
                <a:solidFill>
                  <a:srgbClr val="C00000"/>
                </a:solidFill>
                <a:latin typeface="黑体" panose="02010609060101010101" pitchFamily="49" charset="-122"/>
                <a:ea typeface="黑体" panose="02010609060101010101" pitchFamily="49" charset="-122"/>
              </a:rPr>
              <a:t>十八三中</a:t>
            </a:r>
            <a:r>
              <a:rPr lang="zh-CN" altLang="en-US" sz="2000" dirty="0" smtClean="0">
                <a:latin typeface="黑体" panose="02010609060101010101" pitchFamily="49" charset="-122"/>
                <a:ea typeface="黑体" panose="02010609060101010101" pitchFamily="49" charset="-122"/>
              </a:rPr>
              <a:t>改革大。</a:t>
            </a:r>
            <a:endParaRPr lang="zh-CN" altLang="en-US" sz="2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465653581"/>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477153" y="969531"/>
            <a:ext cx="1233569" cy="544050"/>
          </a:xfrm>
          <a:ln>
            <a:noFill/>
          </a:ln>
        </p:spPr>
        <p:txBody>
          <a:bodyPr/>
          <a:lstStyle/>
          <a:p>
            <a:endParaRPr kumimoji="1" lang="zh-CN" altLang="en-US" dirty="0"/>
          </a:p>
        </p:txBody>
      </p:sp>
      <p:pic>
        <p:nvPicPr>
          <p:cNvPr id="3" name="图片 2"/>
          <p:cNvPicPr>
            <a:picLocks noChangeAspect="1"/>
          </p:cNvPicPr>
          <p:nvPr/>
        </p:nvPicPr>
        <p:blipFill>
          <a:blip r:embed="rId2"/>
          <a:stretch>
            <a:fillRect/>
          </a:stretch>
        </p:blipFill>
        <p:spPr>
          <a:xfrm>
            <a:off x="0" y="1513581"/>
            <a:ext cx="12192000" cy="3830838"/>
          </a:xfrm>
          <a:prstGeom prst="rect">
            <a:avLst/>
          </a:prstGeom>
        </p:spPr>
      </p:pic>
    </p:spTree>
    <p:extLst>
      <p:ext uri="{BB962C8B-B14F-4D97-AF65-F5344CB8AC3E}">
        <p14:creationId xmlns:p14="http://schemas.microsoft.com/office/powerpoint/2010/main" val="1499807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5531"/>
            <a:ext cx="10192076"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4" name="内容占位符 3"/>
          <p:cNvSpPr>
            <a:spLocks noGrp="1"/>
          </p:cNvSpPr>
          <p:nvPr>
            <p:ph idx="1"/>
          </p:nvPr>
        </p:nvSpPr>
        <p:spPr>
          <a:xfrm>
            <a:off x="506258" y="1221596"/>
            <a:ext cx="10515600" cy="5225503"/>
          </a:xfrm>
        </p:spPr>
        <p:txBody>
          <a:bodyPr>
            <a:normAutofit/>
          </a:bodyPr>
          <a:lstStyle/>
          <a:p>
            <a:r>
              <a:rPr lang="zh-CN" altLang="en-US" dirty="0" smtClean="0">
                <a:latin typeface="黑体" panose="02010609060101010101" pitchFamily="49" charset="-122"/>
                <a:ea typeface="黑体" panose="02010609060101010101" pitchFamily="49" charset="-122"/>
              </a:rPr>
              <a:t>中共</a:t>
            </a:r>
            <a:r>
              <a:rPr lang="zh-CN" altLang="en-US" dirty="0">
                <a:latin typeface="黑体" panose="02010609060101010101" pitchFamily="49" charset="-122"/>
                <a:ea typeface="黑体" panose="02010609060101010101" pitchFamily="49" charset="-122"/>
              </a:rPr>
              <a:t>十一届三中全会的</a:t>
            </a:r>
            <a:r>
              <a:rPr lang="zh-CN" altLang="en-US" dirty="0" smtClean="0">
                <a:latin typeface="黑体" panose="02010609060101010101" pitchFamily="49" charset="-122"/>
                <a:ea typeface="黑体" panose="02010609060101010101" pitchFamily="49" charset="-122"/>
              </a:rPr>
              <a:t>召开</a:t>
            </a:r>
          </a:p>
          <a:p>
            <a:endParaRPr lang="zh-CN" altLang="en-US" dirty="0">
              <a:solidFill>
                <a:srgbClr val="0070C0"/>
              </a:solidFill>
              <a:latin typeface="黑体" panose="02010609060101010101" pitchFamily="49" charset="-122"/>
              <a:ea typeface="黑体" panose="02010609060101010101" pitchFamily="49" charset="-122"/>
            </a:endParaRPr>
          </a:p>
          <a:p>
            <a:r>
              <a:rPr lang="en-US" altLang="zh-CN" dirty="0">
                <a:latin typeface="黑体" panose="02010609060101010101" pitchFamily="49" charset="-122"/>
                <a:ea typeface="黑体" panose="02010609060101010101" pitchFamily="49" charset="-122"/>
              </a:rPr>
              <a:t>1978</a:t>
            </a:r>
            <a:r>
              <a:rPr lang="zh-CN" altLang="en-US" dirty="0">
                <a:latin typeface="黑体" panose="02010609060101010101" pitchFamily="49" charset="-122"/>
                <a:ea typeface="黑体" panose="02010609060101010101" pitchFamily="49" charset="-122"/>
              </a:rPr>
              <a:t>年</a:t>
            </a:r>
            <a:r>
              <a:rPr lang="en-US" altLang="zh-CN" dirty="0">
                <a:latin typeface="黑体" panose="02010609060101010101" pitchFamily="49" charset="-122"/>
                <a:ea typeface="黑体" panose="02010609060101010101" pitchFamily="49" charset="-122"/>
              </a:rPr>
              <a:t>12</a:t>
            </a:r>
            <a:r>
              <a:rPr lang="zh-CN" altLang="en-US" dirty="0">
                <a:latin typeface="黑体" panose="02010609060101010101" pitchFamily="49" charset="-122"/>
                <a:ea typeface="黑体" panose="02010609060101010101" pitchFamily="49" charset="-122"/>
              </a:rPr>
              <a:t>月</a:t>
            </a:r>
            <a:r>
              <a:rPr lang="zh-CN" altLang="en-US" dirty="0">
                <a:solidFill>
                  <a:srgbClr val="C00000"/>
                </a:solidFill>
                <a:latin typeface="黑体" panose="02010609060101010101" pitchFamily="49" charset="-122"/>
                <a:ea typeface="黑体" panose="02010609060101010101" pitchFamily="49" charset="-122"/>
              </a:rPr>
              <a:t>十一届三中全会</a:t>
            </a:r>
            <a:r>
              <a:rPr lang="en-US" altLang="zh-CN" dirty="0">
                <a:solidFill>
                  <a:srgbClr val="C00000"/>
                </a:solidFill>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sym typeface="+mn-ea"/>
              </a:rPr>
              <a:t>邓小平作了题为</a:t>
            </a:r>
            <a:r>
              <a:rPr lang="en-US" altLang="zh-CN" dirty="0">
                <a:solidFill>
                  <a:srgbClr val="C00000"/>
                </a:solidFill>
                <a:latin typeface="黑体" panose="02010609060101010101" pitchFamily="49" charset="-122"/>
                <a:ea typeface="黑体" panose="02010609060101010101" pitchFamily="49" charset="-122"/>
                <a:sym typeface="+mn-ea"/>
              </a:rPr>
              <a:t>《</a:t>
            </a:r>
            <a:r>
              <a:rPr lang="zh-CN" altLang="en-US" dirty="0">
                <a:solidFill>
                  <a:srgbClr val="C00000"/>
                </a:solidFill>
                <a:latin typeface="黑体" panose="02010609060101010101" pitchFamily="49" charset="-122"/>
                <a:ea typeface="黑体" panose="02010609060101010101" pitchFamily="49" charset="-122"/>
                <a:sym typeface="+mn-ea"/>
              </a:rPr>
              <a:t>解放思想，实事求是，团结一致向前看</a:t>
            </a:r>
            <a:r>
              <a:rPr lang="en-US" altLang="zh-CN" dirty="0">
                <a:solidFill>
                  <a:srgbClr val="C00000"/>
                </a:solidFill>
                <a:latin typeface="黑体" panose="02010609060101010101" pitchFamily="49" charset="-122"/>
                <a:ea typeface="黑体" panose="02010609060101010101" pitchFamily="49" charset="-122"/>
                <a:sym typeface="+mn-ea"/>
              </a:rPr>
              <a:t>》</a:t>
            </a:r>
            <a:r>
              <a:rPr lang="zh-CN" altLang="en-US" dirty="0">
                <a:latin typeface="黑体" panose="02010609060101010101" pitchFamily="49" charset="-122"/>
                <a:ea typeface="黑体" panose="02010609060101010101" pitchFamily="49" charset="-122"/>
                <a:sym typeface="+mn-ea"/>
              </a:rPr>
              <a:t>的报告</a:t>
            </a:r>
            <a:r>
              <a:rPr lang="zh-CN" altLang="en-US" dirty="0" smtClean="0">
                <a:latin typeface="黑体" panose="02010609060101010101" pitchFamily="49" charset="-122"/>
                <a:ea typeface="黑体" panose="02010609060101010101" pitchFamily="49" charset="-122"/>
              </a:rPr>
              <a:t>。</a:t>
            </a:r>
            <a:endParaRPr lang="en-US" altLang="zh-CN" dirty="0" smtClean="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cs typeface="黑体" panose="02010609060101010101" pitchFamily="49" charset="-122"/>
              </a:rPr>
              <a:t>十一届三中全会的意义</a:t>
            </a:r>
            <a:r>
              <a:rPr lang="zh-CN" altLang="en-US" dirty="0">
                <a:latin typeface="黑体" panose="02010609060101010101" pitchFamily="49" charset="-122"/>
                <a:ea typeface="黑体" panose="02010609060101010101" pitchFamily="49" charset="-122"/>
                <a:cs typeface="黑体" panose="02010609060101010101" pitchFamily="49" charset="-122"/>
              </a:rPr>
              <a:t>：</a:t>
            </a:r>
          </a:p>
          <a:p>
            <a:r>
              <a:rPr lang="zh-CN" altLang="en-US" b="1" dirty="0" smtClean="0">
                <a:latin typeface="黑体" panose="02010609060101010101" pitchFamily="49" charset="-122"/>
                <a:ea typeface="黑体" panose="02010609060101010101" pitchFamily="49" charset="-122"/>
                <a:cs typeface="黑体" panose="02010609060101010101" pitchFamily="49" charset="-122"/>
              </a:rPr>
              <a:t>过去</a:t>
            </a:r>
            <a:r>
              <a:rPr lang="zh-CN" altLang="en-US" dirty="0" smtClean="0">
                <a:latin typeface="黑体" panose="02010609060101010101" pitchFamily="49" charset="-122"/>
                <a:ea typeface="黑体" panose="02010609060101010101" pitchFamily="49" charset="-122"/>
                <a:cs typeface="黑体" panose="02010609060101010101" pitchFamily="49" charset="-122"/>
              </a:rPr>
              <a:t>：冲破</a:t>
            </a:r>
            <a:r>
              <a:rPr lang="zh-CN" altLang="en-US" dirty="0">
                <a:latin typeface="黑体" panose="02010609060101010101" pitchFamily="49" charset="-122"/>
                <a:ea typeface="黑体" panose="02010609060101010101" pitchFamily="49" charset="-122"/>
                <a:cs typeface="黑体" panose="02010609060101010101" pitchFamily="49" charset="-122"/>
              </a:rPr>
              <a:t>“</a:t>
            </a:r>
            <a:r>
              <a:rPr lang="zh-CN" altLang="en-US" u="sng" dirty="0">
                <a:solidFill>
                  <a:srgbClr val="C00000"/>
                </a:solidFill>
                <a:latin typeface="黑体" panose="02010609060101010101" pitchFamily="49" charset="-122"/>
                <a:ea typeface="黑体" panose="02010609060101010101" pitchFamily="49" charset="-122"/>
                <a:cs typeface="黑体" panose="02010609060101010101" pitchFamily="49" charset="-122"/>
              </a:rPr>
              <a:t>左</a:t>
            </a:r>
            <a:r>
              <a:rPr lang="zh-CN" altLang="en-US" dirty="0">
                <a:latin typeface="黑体" panose="02010609060101010101" pitchFamily="49" charset="-122"/>
                <a:ea typeface="黑体" panose="02010609060101010101" pitchFamily="49" charset="-122"/>
                <a:cs typeface="黑体" panose="02010609060101010101" pitchFamily="49" charset="-122"/>
              </a:rPr>
              <a:t>”倾错误，否定“</a:t>
            </a:r>
            <a:r>
              <a:rPr lang="zh-CN" altLang="en-US" u="sng" dirty="0">
                <a:solidFill>
                  <a:srgbClr val="C00000"/>
                </a:solidFill>
                <a:latin typeface="黑体" panose="02010609060101010101" pitchFamily="49" charset="-122"/>
                <a:ea typeface="黑体" panose="02010609060101010101" pitchFamily="49" charset="-122"/>
                <a:cs typeface="黑体" panose="02010609060101010101" pitchFamily="49" charset="-122"/>
              </a:rPr>
              <a:t>两个凡是</a:t>
            </a:r>
            <a:r>
              <a:rPr lang="zh-CN" altLang="en-US" dirty="0">
                <a:latin typeface="黑体" panose="02010609060101010101" pitchFamily="49" charset="-122"/>
                <a:ea typeface="黑体" panose="02010609060101010101" pitchFamily="49" charset="-122"/>
                <a:cs typeface="黑体" panose="02010609060101010101" pitchFamily="49" charset="-122"/>
              </a:rPr>
              <a:t>”</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endParaRPr lang="en-US" altLang="zh-CN" dirty="0" smtClean="0">
              <a:latin typeface="黑体" panose="02010609060101010101" pitchFamily="49" charset="-122"/>
              <a:ea typeface="黑体" panose="02010609060101010101" pitchFamily="49" charset="-122"/>
              <a:cs typeface="黑体" panose="02010609060101010101" pitchFamily="49" charset="-122"/>
            </a:endParaRPr>
          </a:p>
          <a:p>
            <a:r>
              <a:rPr lang="zh-CN" altLang="en-US" dirty="0" smtClean="0">
                <a:latin typeface="黑体" panose="02010609060101010101" pitchFamily="49" charset="-122"/>
                <a:ea typeface="黑体" panose="02010609060101010101" pitchFamily="49" charset="-122"/>
                <a:cs typeface="黑体" panose="02010609060101010101" pitchFamily="49" charset="-122"/>
              </a:rPr>
              <a:t>      审查</a:t>
            </a:r>
            <a:r>
              <a:rPr lang="zh-CN" altLang="en-US" dirty="0">
                <a:latin typeface="黑体" panose="02010609060101010101" pitchFamily="49" charset="-122"/>
                <a:ea typeface="黑体" panose="02010609060101010101" pitchFamily="49" charset="-122"/>
                <a:cs typeface="黑体" panose="02010609060101010101" pitchFamily="49" charset="-122"/>
              </a:rPr>
              <a:t>了历史遗留问题和一些重要领导人的功过是非</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endParaRPr lang="en-US" altLang="zh-CN" dirty="0" smtClean="0">
              <a:latin typeface="黑体" panose="02010609060101010101" pitchFamily="49" charset="-122"/>
              <a:ea typeface="黑体" panose="02010609060101010101" pitchFamily="49" charset="-122"/>
              <a:cs typeface="黑体" panose="02010609060101010101" pitchFamily="49" charset="-122"/>
            </a:endParaRPr>
          </a:p>
          <a:p>
            <a:r>
              <a:rPr lang="zh-CN" altLang="en-US" b="1" dirty="0" smtClean="0">
                <a:latin typeface="黑体" panose="02010609060101010101" pitchFamily="49" charset="-122"/>
                <a:ea typeface="黑体" panose="02010609060101010101" pitchFamily="49" charset="-122"/>
                <a:cs typeface="黑体" panose="02010609060101010101" pitchFamily="49" charset="-122"/>
              </a:rPr>
              <a:t>现在</a:t>
            </a:r>
            <a:r>
              <a:rPr lang="zh-CN" altLang="en-US" dirty="0" smtClean="0">
                <a:latin typeface="黑体" panose="02010609060101010101" pitchFamily="49" charset="-122"/>
                <a:ea typeface="黑体" panose="02010609060101010101" pitchFamily="49" charset="-122"/>
                <a:cs typeface="黑体" panose="02010609060101010101" pitchFamily="49" charset="-122"/>
              </a:rPr>
              <a:t>：全面</a:t>
            </a:r>
            <a:r>
              <a:rPr lang="zh-CN" altLang="en-US" dirty="0">
                <a:latin typeface="黑体" panose="02010609060101010101" pitchFamily="49" charset="-122"/>
                <a:ea typeface="黑体" panose="02010609060101010101" pitchFamily="49" charset="-122"/>
                <a:cs typeface="黑体" panose="02010609060101010101" pitchFamily="49" charset="-122"/>
              </a:rPr>
              <a:t>分析了当前的主要矛盾和主要任务</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zh-CN" altLang="en-US" dirty="0">
                <a:latin typeface="黑体" panose="02010609060101010101" pitchFamily="49" charset="-122"/>
                <a:ea typeface="黑体" panose="02010609060101010101" pitchFamily="49" charset="-122"/>
                <a:cs typeface="黑体" panose="02010609060101010101" pitchFamily="49" charset="-122"/>
              </a:rPr>
              <a:t> </a:t>
            </a:r>
            <a:r>
              <a:rPr lang="zh-CN" altLang="en-US" dirty="0" smtClean="0">
                <a:latin typeface="黑体" panose="02010609060101010101" pitchFamily="49" charset="-122"/>
                <a:ea typeface="黑体" panose="02010609060101010101" pitchFamily="49" charset="-122"/>
                <a:cs typeface="黑体" panose="02010609060101010101" pitchFamily="49" charset="-122"/>
              </a:rPr>
              <a:t>     把</a:t>
            </a:r>
            <a:r>
              <a:rPr lang="zh-CN" altLang="en-US" dirty="0">
                <a:latin typeface="黑体" panose="02010609060101010101" pitchFamily="49" charset="-122"/>
                <a:ea typeface="黑体" panose="02010609060101010101" pitchFamily="49" charset="-122"/>
                <a:cs typeface="黑体" panose="02010609060101010101" pitchFamily="49" charset="-122"/>
              </a:rPr>
              <a:t>工作重心转移到现代化建设和</a:t>
            </a: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rPr>
              <a:t>实行</a:t>
            </a:r>
            <a:r>
              <a:rPr lang="zh-CN" altLang="en-US" b="1" u="sng" dirty="0">
                <a:solidFill>
                  <a:srgbClr val="C00000"/>
                </a:solidFill>
                <a:latin typeface="黑体" panose="02010609060101010101" pitchFamily="49" charset="-122"/>
                <a:ea typeface="黑体" panose="02010609060101010101" pitchFamily="49" charset="-122"/>
                <a:cs typeface="黑体" panose="02010609060101010101" pitchFamily="49" charset="-122"/>
              </a:rPr>
              <a:t>改革开放</a:t>
            </a:r>
            <a:r>
              <a:rPr lang="zh-CN" altLang="en-US" dirty="0">
                <a:latin typeface="黑体" panose="02010609060101010101" pitchFamily="49" charset="-122"/>
                <a:ea typeface="黑体" panose="02010609060101010101" pitchFamily="49" charset="-122"/>
                <a:cs typeface="黑体" panose="02010609060101010101" pitchFamily="49" charset="-122"/>
              </a:rPr>
              <a:t>上来，恢复了民主集中制</a:t>
            </a:r>
            <a:r>
              <a:rPr lang="zh-CN" altLang="en-US" dirty="0" smtClean="0">
                <a:latin typeface="黑体" panose="02010609060101010101" pitchFamily="49" charset="-122"/>
                <a:ea typeface="黑体" panose="02010609060101010101" pitchFamily="49" charset="-122"/>
                <a:cs typeface="黑体" panose="02010609060101010101" pitchFamily="49" charset="-122"/>
              </a:rPr>
              <a:t>。</a:t>
            </a:r>
            <a:endParaRPr lang="zh-CN" altLang="en-US" dirty="0">
              <a:latin typeface="黑体" panose="02010609060101010101" pitchFamily="49" charset="-122"/>
              <a:ea typeface="黑体" panose="02010609060101010101" pitchFamily="49" charset="-122"/>
              <a:cs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zh-CN" altLang="en-US" dirty="0" smtClean="0">
              <a:latin typeface="黑体" panose="02010609060101010101" pitchFamily="49" charset="-122"/>
              <a:ea typeface="黑体" panose="02010609060101010101" pitchFamily="49" charset="-122"/>
            </a:endParaRPr>
          </a:p>
          <a:p>
            <a:endParaRPr lang="en-US" altLang="zh-CN" dirty="0" smtClean="0"/>
          </a:p>
          <a:p>
            <a:endParaRPr lang="zh-CN" altLang="en-US" dirty="0"/>
          </a:p>
          <a:p>
            <a:endParaRPr lang="zh-CN" altLang="en-US" dirty="0">
              <a:solidFill>
                <a:srgbClr val="C00000"/>
              </a:solidFill>
              <a:latin typeface="黑体" panose="02010609060101010101" pitchFamily="49" charset="-122"/>
              <a:ea typeface="黑体" panose="02010609060101010101" pitchFamily="49" charset="-122"/>
            </a:endParaRPr>
          </a:p>
        </p:txBody>
      </p:sp>
      <p:sp>
        <p:nvSpPr>
          <p:cNvPr id="7" name="圆角矩形 6"/>
          <p:cNvSpPr/>
          <p:nvPr/>
        </p:nvSpPr>
        <p:spPr>
          <a:xfrm>
            <a:off x="6244910" y="833978"/>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伟大的历史性转折</a:t>
            </a:r>
          </a:p>
        </p:txBody>
      </p:sp>
      <p:sp>
        <p:nvSpPr>
          <p:cNvPr id="8" name="左大括号 7"/>
          <p:cNvSpPr/>
          <p:nvPr/>
        </p:nvSpPr>
        <p:spPr>
          <a:xfrm>
            <a:off x="9307457" y="523980"/>
            <a:ext cx="197690" cy="127124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9" name="圆角矩形 8"/>
          <p:cNvSpPr/>
          <p:nvPr/>
        </p:nvSpPr>
        <p:spPr>
          <a:xfrm>
            <a:off x="9473650" y="522883"/>
            <a:ext cx="2614164" cy="62092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rPr>
              <a:t>冲破两个凡是</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10" name="圆角矩形 9"/>
          <p:cNvSpPr/>
          <p:nvPr/>
        </p:nvSpPr>
        <p:spPr>
          <a:xfrm>
            <a:off x="9473650" y="1221564"/>
            <a:ext cx="2614164" cy="573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十一届三中全会</a:t>
            </a:r>
          </a:p>
        </p:txBody>
      </p:sp>
      <p:sp>
        <p:nvSpPr>
          <p:cNvPr id="11" name="文本框 10"/>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10.1.1.2</a:t>
            </a:r>
            <a:r>
              <a:rPr lang="zh-CN" altLang="en-US" dirty="0">
                <a:solidFill>
                  <a:schemeClr val="bg1"/>
                </a:solidFill>
              </a:rPr>
              <a:t>中共十一届三中全会的召开</a:t>
            </a:r>
          </a:p>
        </p:txBody>
      </p:sp>
    </p:spTree>
    <p:extLst>
      <p:ext uri="{BB962C8B-B14F-4D97-AF65-F5344CB8AC3E}">
        <p14:creationId xmlns:p14="http://schemas.microsoft.com/office/powerpoint/2010/main" val="14882198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4154984"/>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1.1978</a:t>
            </a:r>
            <a:r>
              <a:rPr lang="zh-CN" altLang="en-US" sz="2400" dirty="0">
                <a:latin typeface="黑体" panose="02010609060101010101" pitchFamily="49" charset="-122"/>
                <a:ea typeface="黑体" panose="02010609060101010101" pitchFamily="49" charset="-122"/>
                <a:cs typeface="黑体" panose="02010609060101010101" pitchFamily="49" charset="-122"/>
              </a:rPr>
              <a:t>年，</a:t>
            </a:r>
            <a:r>
              <a:rPr lang="en-US" altLang="zh-CN" sz="2400" dirty="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cs typeface="黑体" panose="02010609060101010101" pitchFamily="49" charset="-122"/>
              </a:rPr>
              <a:t>光明日报</a:t>
            </a:r>
            <a:r>
              <a:rPr lang="en-US" altLang="zh-CN" sz="2400" dirty="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cs typeface="黑体" panose="02010609060101010101" pitchFamily="49" charset="-122"/>
              </a:rPr>
              <a:t>发表题为（  </a:t>
            </a:r>
            <a:r>
              <a:rPr lang="zh-CN" altLang="en-US" sz="2400" b="1"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400" dirty="0">
                <a:latin typeface="黑体" panose="02010609060101010101" pitchFamily="49" charset="-122"/>
                <a:ea typeface="黑体" panose="02010609060101010101" pitchFamily="49" charset="-122"/>
                <a:cs typeface="黑体" panose="02010609060101010101" pitchFamily="49" charset="-122"/>
              </a:rPr>
              <a:t> ）的文章，由此在全国开始了关于真理标准问题的大讨论</a:t>
            </a: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zh-CN" altLang="en-US" sz="2400" dirty="0">
                <a:latin typeface="黑体" panose="02010609060101010101" pitchFamily="49" charset="-122"/>
                <a:ea typeface="黑体" panose="02010609060101010101" pitchFamily="49" charset="-122"/>
                <a:cs typeface="黑体" panose="02010609060101010101" pitchFamily="49" charset="-122"/>
              </a:rPr>
              <a:t/>
            </a:r>
            <a:br>
              <a:rPr lang="zh-CN" altLang="en-US" sz="2400" dirty="0">
                <a:latin typeface="黑体" panose="02010609060101010101" pitchFamily="49" charset="-122"/>
                <a:ea typeface="黑体" panose="02010609060101010101" pitchFamily="49" charset="-122"/>
                <a:cs typeface="黑体" panose="02010609060101010101" pitchFamily="49" charset="-122"/>
              </a:rPr>
            </a:br>
            <a:r>
              <a:rPr lang="en-US" altLang="zh-CN" sz="2400" dirty="0">
                <a:latin typeface="黑体" panose="02010609060101010101" pitchFamily="49" charset="-122"/>
                <a:ea typeface="黑体" panose="02010609060101010101" pitchFamily="49" charset="-122"/>
                <a:cs typeface="黑体" panose="02010609060101010101" pitchFamily="49" charset="-122"/>
              </a:rPr>
              <a:t>A.《</a:t>
            </a:r>
            <a:r>
              <a:rPr lang="zh-CN" altLang="en-US" sz="2400" dirty="0">
                <a:latin typeface="黑体" panose="02010609060101010101" pitchFamily="49" charset="-122"/>
                <a:ea typeface="黑体" panose="02010609060101010101" pitchFamily="49" charset="-122"/>
                <a:cs typeface="黑体" panose="02010609060101010101" pitchFamily="49" charset="-122"/>
              </a:rPr>
              <a:t>实践是检验真理的唯一标准</a:t>
            </a:r>
            <a:r>
              <a:rPr lang="en-US" altLang="zh-CN" sz="2400" dirty="0">
                <a:latin typeface="黑体" panose="02010609060101010101" pitchFamily="49" charset="-122"/>
                <a:ea typeface="黑体" panose="02010609060101010101" pitchFamily="49" charset="-122"/>
                <a:cs typeface="黑体" panose="02010609060101010101" pitchFamily="49" charset="-122"/>
              </a:rPr>
              <a:t>》</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B.《</a:t>
            </a:r>
            <a:r>
              <a:rPr lang="zh-CN" altLang="en-US" sz="2400" dirty="0">
                <a:latin typeface="黑体" panose="02010609060101010101" pitchFamily="49" charset="-122"/>
                <a:ea typeface="黑体" panose="02010609060101010101" pitchFamily="49" charset="-122"/>
                <a:cs typeface="黑体" panose="02010609060101010101" pitchFamily="49" charset="-122"/>
              </a:rPr>
              <a:t>解放思想，实事求是，团结一致向前看</a:t>
            </a:r>
            <a:r>
              <a:rPr lang="en-US" altLang="zh-CN" sz="2400" dirty="0">
                <a:latin typeface="黑体" panose="02010609060101010101" pitchFamily="49" charset="-122"/>
                <a:ea typeface="黑体" panose="02010609060101010101" pitchFamily="49" charset="-122"/>
                <a:cs typeface="黑体" panose="02010609060101010101" pitchFamily="49" charset="-122"/>
              </a:rPr>
              <a:t>》</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C.《</a:t>
            </a:r>
            <a:r>
              <a:rPr lang="zh-CN" altLang="en-US" sz="2400" dirty="0">
                <a:latin typeface="黑体" panose="02010609060101010101" pitchFamily="49" charset="-122"/>
                <a:ea typeface="黑体" panose="02010609060101010101" pitchFamily="49" charset="-122"/>
                <a:cs typeface="黑体" panose="02010609060101010101" pitchFamily="49" charset="-122"/>
              </a:rPr>
              <a:t>冲破“两个凡是”的重要思想禁锢</a:t>
            </a:r>
            <a:r>
              <a:rPr lang="en-US" altLang="zh-CN" sz="2400" dirty="0">
                <a:latin typeface="黑体" panose="02010609060101010101" pitchFamily="49" charset="-122"/>
                <a:ea typeface="黑体" panose="02010609060101010101" pitchFamily="49" charset="-122"/>
                <a:cs typeface="黑体" panose="02010609060101010101" pitchFamily="49" charset="-122"/>
              </a:rPr>
              <a:t>》</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D.《</a:t>
            </a:r>
            <a:r>
              <a:rPr lang="zh-CN" altLang="en-US" sz="2400" dirty="0">
                <a:latin typeface="黑体" panose="02010609060101010101" pitchFamily="49" charset="-122"/>
                <a:ea typeface="黑体" panose="02010609060101010101" pitchFamily="49" charset="-122"/>
                <a:cs typeface="黑体" panose="02010609060101010101" pitchFamily="49" charset="-122"/>
              </a:rPr>
              <a:t>真理的具体标准评判</a:t>
            </a:r>
            <a:r>
              <a:rPr lang="en-US" altLang="zh-CN" sz="2400" dirty="0">
                <a:latin typeface="黑体" panose="02010609060101010101" pitchFamily="49" charset="-122"/>
                <a:ea typeface="黑体" panose="02010609060101010101" pitchFamily="49" charset="-122"/>
                <a:cs typeface="黑体" panose="02010609060101010101" pitchFamily="49" charset="-122"/>
              </a:rPr>
              <a:t>》</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4154984"/>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1.1978</a:t>
            </a:r>
            <a:r>
              <a:rPr lang="zh-CN" altLang="en-US" sz="2400" dirty="0">
                <a:latin typeface="黑体" panose="02010609060101010101" pitchFamily="49" charset="-122"/>
                <a:ea typeface="黑体" panose="02010609060101010101" pitchFamily="49" charset="-122"/>
                <a:cs typeface="黑体" panose="02010609060101010101" pitchFamily="49" charset="-122"/>
              </a:rPr>
              <a:t>年，</a:t>
            </a:r>
            <a:r>
              <a:rPr lang="en-US" altLang="zh-CN" sz="2400" dirty="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cs typeface="黑体" panose="02010609060101010101" pitchFamily="49" charset="-122"/>
              </a:rPr>
              <a:t>光明日报</a:t>
            </a:r>
            <a:r>
              <a:rPr lang="en-US" altLang="zh-CN" sz="2400" dirty="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cs typeface="黑体" panose="02010609060101010101" pitchFamily="49" charset="-122"/>
              </a:rPr>
              <a:t>发表题为（  </a:t>
            </a:r>
            <a:r>
              <a:rPr lang="en-US" altLang="zh-CN" sz="2400" b="1" dirty="0">
                <a:solidFill>
                  <a:srgbClr val="C00000"/>
                </a:solidFill>
                <a:latin typeface="黑体" panose="02010609060101010101" pitchFamily="49" charset="-122"/>
                <a:ea typeface="黑体" panose="02010609060101010101" pitchFamily="49" charset="-122"/>
                <a:cs typeface="黑体" panose="02010609060101010101" pitchFamily="49" charset="-122"/>
              </a:rPr>
              <a:t>A</a:t>
            </a:r>
            <a:r>
              <a:rPr lang="zh-CN" altLang="en-US" sz="2400" b="1"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400" dirty="0">
                <a:latin typeface="黑体" panose="02010609060101010101" pitchFamily="49" charset="-122"/>
                <a:ea typeface="黑体" panose="02010609060101010101" pitchFamily="49" charset="-122"/>
                <a:cs typeface="黑体" panose="02010609060101010101" pitchFamily="49" charset="-122"/>
              </a:rPr>
              <a:t> ）的文章，由此在全国开始了关于真理标准问题的大讨论</a:t>
            </a: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zh-CN" altLang="en-US" sz="2400" dirty="0">
                <a:latin typeface="黑体" panose="02010609060101010101" pitchFamily="49" charset="-122"/>
                <a:ea typeface="黑体" panose="02010609060101010101" pitchFamily="49" charset="-122"/>
                <a:cs typeface="黑体" panose="02010609060101010101" pitchFamily="49" charset="-122"/>
              </a:rPr>
              <a:t/>
            </a:r>
            <a:br>
              <a:rPr lang="zh-CN" altLang="en-US" sz="2400" dirty="0">
                <a:latin typeface="黑体" panose="02010609060101010101" pitchFamily="49" charset="-122"/>
                <a:ea typeface="黑体" panose="02010609060101010101" pitchFamily="49" charset="-122"/>
                <a:cs typeface="黑体" panose="02010609060101010101" pitchFamily="49" charset="-122"/>
              </a:rPr>
            </a:br>
            <a:r>
              <a:rPr lang="en-US" altLang="zh-CN" sz="2400" dirty="0">
                <a:latin typeface="黑体" panose="02010609060101010101" pitchFamily="49" charset="-122"/>
                <a:ea typeface="黑体" panose="02010609060101010101" pitchFamily="49" charset="-122"/>
                <a:cs typeface="黑体" panose="02010609060101010101" pitchFamily="49" charset="-122"/>
              </a:rPr>
              <a:t>A.《</a:t>
            </a:r>
            <a:r>
              <a:rPr lang="zh-CN" altLang="en-US" sz="2400" dirty="0">
                <a:latin typeface="黑体" panose="02010609060101010101" pitchFamily="49" charset="-122"/>
                <a:ea typeface="黑体" panose="02010609060101010101" pitchFamily="49" charset="-122"/>
                <a:cs typeface="黑体" panose="02010609060101010101" pitchFamily="49" charset="-122"/>
              </a:rPr>
              <a:t>实践是检验真理的唯一标准</a:t>
            </a:r>
            <a:r>
              <a:rPr lang="en-US" altLang="zh-CN" sz="2400" dirty="0">
                <a:latin typeface="黑体" panose="02010609060101010101" pitchFamily="49" charset="-122"/>
                <a:ea typeface="黑体" panose="02010609060101010101" pitchFamily="49" charset="-122"/>
                <a:cs typeface="黑体" panose="02010609060101010101" pitchFamily="49" charset="-122"/>
              </a:rPr>
              <a:t>》</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B.《</a:t>
            </a:r>
            <a:r>
              <a:rPr lang="zh-CN" altLang="en-US" sz="2400" dirty="0">
                <a:latin typeface="黑体" panose="02010609060101010101" pitchFamily="49" charset="-122"/>
                <a:ea typeface="黑体" panose="02010609060101010101" pitchFamily="49" charset="-122"/>
                <a:cs typeface="黑体" panose="02010609060101010101" pitchFamily="49" charset="-122"/>
              </a:rPr>
              <a:t>解放思想，实事求是，团结一致向前看</a:t>
            </a:r>
            <a:r>
              <a:rPr lang="en-US" altLang="zh-CN" sz="2400" dirty="0">
                <a:latin typeface="黑体" panose="02010609060101010101" pitchFamily="49" charset="-122"/>
                <a:ea typeface="黑体" panose="02010609060101010101" pitchFamily="49" charset="-122"/>
                <a:cs typeface="黑体" panose="02010609060101010101" pitchFamily="49" charset="-122"/>
              </a:rPr>
              <a:t>》</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C.《</a:t>
            </a:r>
            <a:r>
              <a:rPr lang="zh-CN" altLang="en-US" sz="2400" dirty="0">
                <a:latin typeface="黑体" panose="02010609060101010101" pitchFamily="49" charset="-122"/>
                <a:ea typeface="黑体" panose="02010609060101010101" pitchFamily="49" charset="-122"/>
                <a:cs typeface="黑体" panose="02010609060101010101" pitchFamily="49" charset="-122"/>
              </a:rPr>
              <a:t>冲破“两个凡是”的重要思想禁锢</a:t>
            </a:r>
            <a:r>
              <a:rPr lang="en-US" altLang="zh-CN" sz="2400" dirty="0">
                <a:latin typeface="黑体" panose="02010609060101010101" pitchFamily="49" charset="-122"/>
                <a:ea typeface="黑体" panose="02010609060101010101" pitchFamily="49" charset="-122"/>
                <a:cs typeface="黑体" panose="02010609060101010101" pitchFamily="49" charset="-122"/>
              </a:rPr>
              <a:t>》</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D.《</a:t>
            </a:r>
            <a:r>
              <a:rPr lang="zh-CN" altLang="en-US" sz="2400" dirty="0">
                <a:latin typeface="黑体" panose="02010609060101010101" pitchFamily="49" charset="-122"/>
                <a:ea typeface="黑体" panose="02010609060101010101" pitchFamily="49" charset="-122"/>
                <a:cs typeface="黑体" panose="02010609060101010101" pitchFamily="49" charset="-122"/>
              </a:rPr>
              <a:t>真理的具体标准评判</a:t>
            </a:r>
            <a:r>
              <a:rPr lang="en-US" altLang="zh-CN" sz="2400" dirty="0">
                <a:latin typeface="黑体" panose="02010609060101010101" pitchFamily="49" charset="-122"/>
                <a:ea typeface="黑体" panose="02010609060101010101" pitchFamily="49" charset="-122"/>
                <a:cs typeface="黑体" panose="02010609060101010101" pitchFamily="49" charset="-122"/>
              </a:rPr>
              <a:t>》</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4524315"/>
          </a:xfrm>
          <a:prstGeom prst="rect">
            <a:avLst/>
          </a:prstGeom>
        </p:spPr>
        <p:txBody>
          <a:bodyPr wrap="square">
            <a:spAutoFit/>
          </a:bodyPr>
          <a:lstStyle/>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cs typeface="黑体" panose="02010609060101010101" pitchFamily="49" charset="-122"/>
              </a:rPr>
              <a:t>中国进入改革开放和社会主义现代会建设新时期的历史起点是（     ）</a:t>
            </a:r>
          </a:p>
          <a:p>
            <a:pPr>
              <a:lnSpc>
                <a:spcPct val="120000"/>
              </a:lnSpc>
              <a:defRPr sz="1700"/>
            </a:pP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pPr>
              <a:lnSpc>
                <a:spcPct val="120000"/>
              </a:lnSpc>
              <a:defRPr sz="1700"/>
            </a:pP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A.</a:t>
            </a:r>
            <a:r>
              <a:rPr lang="zh-CN" altLang="en-US" sz="2400" dirty="0">
                <a:latin typeface="黑体" panose="02010609060101010101" pitchFamily="49" charset="-122"/>
                <a:ea typeface="黑体" panose="02010609060101010101" pitchFamily="49" charset="-122"/>
                <a:cs typeface="黑体" panose="02010609060101010101" pitchFamily="49" charset="-122"/>
              </a:rPr>
              <a:t>中共十一届三中全会</a:t>
            </a:r>
          </a:p>
          <a:p>
            <a:pPr>
              <a:lnSpc>
                <a:spcPct val="120000"/>
              </a:lnSpc>
              <a:defRPr sz="1700"/>
            </a:pPr>
            <a:r>
              <a:rPr lang="zh-CN" altLang="en-US" sz="2400" dirty="0">
                <a:latin typeface="黑体" panose="02010609060101010101" pitchFamily="49" charset="-122"/>
                <a:ea typeface="黑体" panose="02010609060101010101" pitchFamily="49" charset="-122"/>
                <a:cs typeface="黑体" panose="02010609060101010101" pitchFamily="49" charset="-122"/>
              </a:rPr>
              <a:t>	</a:t>
            </a:r>
          </a:p>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B.</a:t>
            </a:r>
            <a:r>
              <a:rPr lang="zh-CN" altLang="en-US" sz="2400" dirty="0">
                <a:latin typeface="黑体" panose="02010609060101010101" pitchFamily="49" charset="-122"/>
                <a:ea typeface="黑体" panose="02010609060101010101" pitchFamily="49" charset="-122"/>
                <a:cs typeface="黑体" panose="02010609060101010101" pitchFamily="49" charset="-122"/>
              </a:rPr>
              <a:t>中共十一届六中全会</a:t>
            </a:r>
          </a:p>
          <a:p>
            <a:pPr>
              <a:lnSpc>
                <a:spcPct val="120000"/>
              </a:lnSpc>
              <a:defRPr sz="1700"/>
            </a:pP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C.</a:t>
            </a:r>
            <a:r>
              <a:rPr lang="zh-CN" altLang="en-US" sz="2400" dirty="0">
                <a:latin typeface="黑体" panose="02010609060101010101" pitchFamily="49" charset="-122"/>
                <a:ea typeface="黑体" panose="02010609060101010101" pitchFamily="49" charset="-122"/>
                <a:cs typeface="黑体" panose="02010609060101010101" pitchFamily="49" charset="-122"/>
              </a:rPr>
              <a:t>中共十二届三中全会</a:t>
            </a:r>
          </a:p>
          <a:p>
            <a:pPr>
              <a:lnSpc>
                <a:spcPct val="120000"/>
              </a:lnSpc>
              <a:defRPr sz="1700"/>
            </a:pPr>
            <a:r>
              <a:rPr lang="zh-CN" altLang="en-US" sz="2400" dirty="0">
                <a:latin typeface="黑体" panose="02010609060101010101" pitchFamily="49" charset="-122"/>
                <a:ea typeface="黑体" panose="02010609060101010101" pitchFamily="49" charset="-122"/>
                <a:cs typeface="黑体" panose="02010609060101010101" pitchFamily="49" charset="-122"/>
              </a:rPr>
              <a:t>	</a:t>
            </a:r>
          </a:p>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D.</a:t>
            </a:r>
            <a:r>
              <a:rPr lang="zh-CN" altLang="en-US" sz="2400" dirty="0">
                <a:latin typeface="黑体" panose="02010609060101010101" pitchFamily="49" charset="-122"/>
                <a:ea typeface="黑体" panose="02010609060101010101" pitchFamily="49" charset="-122"/>
                <a:cs typeface="黑体" panose="02010609060101010101" pitchFamily="49" charset="-122"/>
              </a:rPr>
              <a:t>中共十二届六中全会</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4524315"/>
          </a:xfrm>
          <a:prstGeom prst="rect">
            <a:avLst/>
          </a:prstGeom>
        </p:spPr>
        <p:txBody>
          <a:bodyPr wrap="square">
            <a:spAutoFit/>
          </a:bodyPr>
          <a:lstStyle/>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cs typeface="黑体" panose="02010609060101010101" pitchFamily="49" charset="-122"/>
              </a:rPr>
              <a:t>中国进入改革开放和社会主义现代会建设新时期的历史起点是（   </a:t>
            </a:r>
            <a:r>
              <a:rPr lang="en-US" altLang="zh-CN" sz="2400" b="1" dirty="0">
                <a:solidFill>
                  <a:srgbClr val="C00000"/>
                </a:solidFill>
                <a:latin typeface="黑体" panose="02010609060101010101" pitchFamily="49" charset="-122"/>
                <a:ea typeface="黑体" panose="02010609060101010101" pitchFamily="49" charset="-122"/>
                <a:cs typeface="黑体" panose="02010609060101010101" pitchFamily="49" charset="-122"/>
              </a:rPr>
              <a:t>A</a:t>
            </a:r>
            <a:r>
              <a:rPr lang="zh-CN" altLang="en-US" sz="2400" dirty="0">
                <a:latin typeface="黑体" panose="02010609060101010101" pitchFamily="49" charset="-122"/>
                <a:ea typeface="黑体" panose="02010609060101010101" pitchFamily="49" charset="-122"/>
                <a:cs typeface="黑体" panose="02010609060101010101" pitchFamily="49" charset="-122"/>
              </a:rPr>
              <a:t>   ）</a:t>
            </a:r>
          </a:p>
          <a:p>
            <a:pPr>
              <a:lnSpc>
                <a:spcPct val="120000"/>
              </a:lnSpc>
              <a:defRPr sz="1700"/>
            </a:pP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pPr>
              <a:lnSpc>
                <a:spcPct val="120000"/>
              </a:lnSpc>
              <a:defRPr sz="1700"/>
            </a:pP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A.</a:t>
            </a:r>
            <a:r>
              <a:rPr lang="zh-CN" altLang="en-US" sz="2400" dirty="0">
                <a:latin typeface="黑体" panose="02010609060101010101" pitchFamily="49" charset="-122"/>
                <a:ea typeface="黑体" panose="02010609060101010101" pitchFamily="49" charset="-122"/>
                <a:cs typeface="黑体" panose="02010609060101010101" pitchFamily="49" charset="-122"/>
              </a:rPr>
              <a:t>中共十一届三中全会</a:t>
            </a:r>
          </a:p>
          <a:p>
            <a:pPr>
              <a:lnSpc>
                <a:spcPct val="120000"/>
              </a:lnSpc>
              <a:defRPr sz="1700"/>
            </a:pPr>
            <a:r>
              <a:rPr lang="zh-CN" altLang="en-US" sz="2400" dirty="0">
                <a:latin typeface="黑体" panose="02010609060101010101" pitchFamily="49" charset="-122"/>
                <a:ea typeface="黑体" panose="02010609060101010101" pitchFamily="49" charset="-122"/>
                <a:cs typeface="黑体" panose="02010609060101010101" pitchFamily="49" charset="-122"/>
              </a:rPr>
              <a:t>	</a:t>
            </a:r>
          </a:p>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B.</a:t>
            </a:r>
            <a:r>
              <a:rPr lang="zh-CN" altLang="en-US" sz="2400" dirty="0">
                <a:latin typeface="黑体" panose="02010609060101010101" pitchFamily="49" charset="-122"/>
                <a:ea typeface="黑体" panose="02010609060101010101" pitchFamily="49" charset="-122"/>
                <a:cs typeface="黑体" panose="02010609060101010101" pitchFamily="49" charset="-122"/>
              </a:rPr>
              <a:t>中共十一届六中全会</a:t>
            </a:r>
          </a:p>
          <a:p>
            <a:pPr>
              <a:lnSpc>
                <a:spcPct val="120000"/>
              </a:lnSpc>
              <a:defRPr sz="1700"/>
            </a:pP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C.</a:t>
            </a:r>
            <a:r>
              <a:rPr lang="zh-CN" altLang="en-US" sz="2400" dirty="0">
                <a:latin typeface="黑体" panose="02010609060101010101" pitchFamily="49" charset="-122"/>
                <a:ea typeface="黑体" panose="02010609060101010101" pitchFamily="49" charset="-122"/>
                <a:cs typeface="黑体" panose="02010609060101010101" pitchFamily="49" charset="-122"/>
              </a:rPr>
              <a:t>中共十二</a:t>
            </a:r>
            <a:r>
              <a:rPr lang="zh-CN" altLang="en-US" sz="2400">
                <a:latin typeface="黑体" panose="02010609060101010101" pitchFamily="49" charset="-122"/>
                <a:ea typeface="黑体" panose="02010609060101010101" pitchFamily="49" charset="-122"/>
                <a:cs typeface="黑体" panose="02010609060101010101" pitchFamily="49" charset="-122"/>
              </a:rPr>
              <a:t>届三中全会</a:t>
            </a:r>
          </a:p>
          <a:p>
            <a:pPr>
              <a:lnSpc>
                <a:spcPct val="120000"/>
              </a:lnSpc>
              <a:defRPr sz="1700"/>
            </a:pPr>
            <a:r>
              <a:rPr lang="zh-CN" altLang="en-US" sz="2400" dirty="0">
                <a:latin typeface="黑体" panose="02010609060101010101" pitchFamily="49" charset="-122"/>
                <a:ea typeface="黑体" panose="02010609060101010101" pitchFamily="49" charset="-122"/>
                <a:cs typeface="黑体" panose="02010609060101010101" pitchFamily="49" charset="-122"/>
              </a:rPr>
              <a:t>	</a:t>
            </a:r>
          </a:p>
          <a:p>
            <a:pPr>
              <a:lnSpc>
                <a:spcPct val="120000"/>
              </a:lnSpc>
              <a:defRPr sz="1700"/>
            </a:pPr>
            <a:r>
              <a:rPr lang="en-US" altLang="zh-CN" sz="2400" dirty="0">
                <a:latin typeface="黑体" panose="02010609060101010101" pitchFamily="49" charset="-122"/>
                <a:ea typeface="黑体" panose="02010609060101010101" pitchFamily="49" charset="-122"/>
                <a:cs typeface="黑体" panose="02010609060101010101" pitchFamily="49" charset="-122"/>
              </a:rPr>
              <a:t>D.</a:t>
            </a:r>
            <a:r>
              <a:rPr lang="zh-CN" altLang="en-US" sz="2400" dirty="0">
                <a:latin typeface="黑体" panose="02010609060101010101" pitchFamily="49" charset="-122"/>
                <a:ea typeface="黑体" panose="02010609060101010101" pitchFamily="49" charset="-122"/>
                <a:cs typeface="黑体" panose="02010609060101010101" pitchFamily="49" charset="-122"/>
              </a:rPr>
              <a:t>中共十二届六中全会</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2923409"/>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改革开放与现代化建设新时期</a:t>
            </a:r>
          </a:p>
        </p:txBody>
      </p:sp>
      <p:sp>
        <p:nvSpPr>
          <p:cNvPr id="3" name="左大括号 2"/>
          <p:cNvSpPr/>
          <p:nvPr/>
        </p:nvSpPr>
        <p:spPr>
          <a:xfrm>
            <a:off x="2220386" y="1021967"/>
            <a:ext cx="250222" cy="508667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1444753"/>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第一节：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14" name="圆角矩形 13"/>
          <p:cNvSpPr/>
          <p:nvPr/>
        </p:nvSpPr>
        <p:spPr>
          <a:xfrm>
            <a:off x="2506180" y="4794009"/>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三</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6" name="左大括号 5"/>
          <p:cNvSpPr/>
          <p:nvPr/>
        </p:nvSpPr>
        <p:spPr>
          <a:xfrm>
            <a:off x="6122504" y="860298"/>
            <a:ext cx="229119" cy="216356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7" name="圆角矩形 6"/>
          <p:cNvSpPr/>
          <p:nvPr/>
        </p:nvSpPr>
        <p:spPr>
          <a:xfrm>
            <a:off x="6322711" y="747204"/>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伟大的历史性转折</a:t>
            </a:r>
          </a:p>
        </p:txBody>
      </p:sp>
      <p:sp>
        <p:nvSpPr>
          <p:cNvPr id="11" name="圆角矩形 10"/>
          <p:cNvSpPr/>
          <p:nvPr/>
        </p:nvSpPr>
        <p:spPr>
          <a:xfrm>
            <a:off x="6322711" y="1506089"/>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回顾过去</a:t>
            </a:r>
          </a:p>
        </p:txBody>
      </p:sp>
      <p:sp>
        <p:nvSpPr>
          <p:cNvPr id="12" name="圆角矩形 11"/>
          <p:cNvSpPr/>
          <p:nvPr/>
        </p:nvSpPr>
        <p:spPr>
          <a:xfrm>
            <a:off x="6322711" y="237260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展望未来</a:t>
            </a:r>
          </a:p>
        </p:txBody>
      </p:sp>
    </p:spTree>
    <p:extLst>
      <p:ext uri="{BB962C8B-B14F-4D97-AF65-F5344CB8AC3E}">
        <p14:creationId xmlns:p14="http://schemas.microsoft.com/office/powerpoint/2010/main" val="18155726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2500" y="385602"/>
            <a:ext cx="10192076"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14" name="object 4"/>
          <p:cNvSpPr txBox="1">
            <a:spLocks noGrp="1"/>
          </p:cNvSpPr>
          <p:nvPr>
            <p:ph sz="half" idx="2"/>
          </p:nvPr>
        </p:nvSpPr>
        <p:spPr>
          <a:xfrm>
            <a:off x="228600" y="1391919"/>
            <a:ext cx="5303520" cy="1166495"/>
          </a:xfrm>
          <a:prstGeom prst="rect">
            <a:avLst/>
          </a:prstGeom>
        </p:spPr>
        <p:txBody>
          <a:bodyPr vert="horz" wrap="square" lIns="0" tIns="12700" rIns="0" bIns="0" rtlCol="0">
            <a:spAutoFit/>
          </a:bodyPr>
          <a:lstStyle/>
          <a:p>
            <a:pPr marL="13335">
              <a:lnSpc>
                <a:spcPct val="100000"/>
              </a:lnSpc>
              <a:spcBef>
                <a:spcPts val="100"/>
              </a:spcBef>
            </a:pPr>
            <a:endParaRPr spc="-5" dirty="0"/>
          </a:p>
          <a:p>
            <a:pPr marL="0" indent="0">
              <a:lnSpc>
                <a:spcPct val="100000"/>
              </a:lnSpc>
              <a:spcBef>
                <a:spcPts val="100"/>
              </a:spcBef>
              <a:buNone/>
            </a:pPr>
            <a:r>
              <a:rPr spc="-5" dirty="0">
                <a:latin typeface="黑体" panose="02010609060101010101" pitchFamily="49" charset="-122"/>
                <a:ea typeface="黑体" panose="02010609060101010101" pitchFamily="49" charset="-122"/>
                <a:cs typeface="黑体" panose="02010609060101010101" pitchFamily="49" charset="-122"/>
              </a:rPr>
              <a:t>回顾过</a:t>
            </a:r>
            <a:r>
              <a:rPr dirty="0">
                <a:latin typeface="黑体" panose="02010609060101010101" pitchFamily="49" charset="-122"/>
                <a:ea typeface="黑体" panose="02010609060101010101" pitchFamily="49" charset="-122"/>
                <a:cs typeface="黑体" panose="02010609060101010101" pitchFamily="49" charset="-122"/>
              </a:rPr>
              <a:t>去</a:t>
            </a:r>
            <a:endParaRPr sz="1950" dirty="0">
              <a:latin typeface="黑体" panose="02010609060101010101" pitchFamily="49" charset="-122"/>
              <a:ea typeface="黑体" panose="02010609060101010101" pitchFamily="49" charset="-122"/>
              <a:cs typeface="黑体" panose="02010609060101010101" pitchFamily="49" charset="-122"/>
            </a:endParaRPr>
          </a:p>
          <a:p>
            <a:pPr>
              <a:lnSpc>
                <a:spcPct val="100000"/>
              </a:lnSpc>
              <a:spcBef>
                <a:spcPts val="20"/>
              </a:spcBef>
            </a:pPr>
            <a:endParaRPr lang="zh-CN" altLang="en-US" sz="1800" dirty="0">
              <a:latin typeface="黑体" panose="02010609060101010101" pitchFamily="49" charset="-122"/>
              <a:ea typeface="黑体" panose="02010609060101010101" pitchFamily="49" charset="-122"/>
            </a:endParaRPr>
          </a:p>
        </p:txBody>
      </p:sp>
      <p:grpSp>
        <p:nvGrpSpPr>
          <p:cNvPr id="3" name="组 2"/>
          <p:cNvGrpSpPr/>
          <p:nvPr/>
        </p:nvGrpSpPr>
        <p:grpSpPr>
          <a:xfrm>
            <a:off x="7729546" y="105648"/>
            <a:ext cx="4347925" cy="1511608"/>
            <a:chOff x="6083935" y="86995"/>
            <a:chExt cx="5960745" cy="2027554"/>
          </a:xfrm>
        </p:grpSpPr>
        <p:sp>
          <p:nvSpPr>
            <p:cNvPr id="4" name="圆角矩形 3"/>
            <p:cNvSpPr/>
            <p:nvPr/>
          </p:nvSpPr>
          <p:spPr>
            <a:xfrm>
              <a:off x="6083935" y="684530"/>
              <a:ext cx="3039745" cy="98996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9" name="左大括号 8"/>
            <p:cNvSpPr/>
            <p:nvPr/>
          </p:nvSpPr>
          <p:spPr>
            <a:xfrm>
              <a:off x="9295130" y="277495"/>
              <a:ext cx="191135" cy="180403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1" name="圆角矩形 10"/>
            <p:cNvSpPr/>
            <p:nvPr/>
          </p:nvSpPr>
          <p:spPr>
            <a:xfrm>
              <a:off x="9493885" y="86995"/>
              <a:ext cx="2550795" cy="54229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伟大的历史性转折</a:t>
              </a:r>
            </a:p>
          </p:txBody>
        </p:sp>
        <p:sp>
          <p:nvSpPr>
            <p:cNvPr id="17" name="圆角矩形 16"/>
            <p:cNvSpPr/>
            <p:nvPr/>
          </p:nvSpPr>
          <p:spPr>
            <a:xfrm>
              <a:off x="9486266" y="839964"/>
              <a:ext cx="2550795" cy="542290"/>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回顾过去</a:t>
              </a:r>
            </a:p>
          </p:txBody>
        </p:sp>
        <p:sp>
          <p:nvSpPr>
            <p:cNvPr id="20" name="圆角矩形 19"/>
            <p:cNvSpPr/>
            <p:nvPr/>
          </p:nvSpPr>
          <p:spPr>
            <a:xfrm>
              <a:off x="9486266" y="1572259"/>
              <a:ext cx="2550795" cy="54229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展望未来</a:t>
              </a:r>
            </a:p>
          </p:txBody>
        </p:sp>
      </p:grpSp>
      <p:sp>
        <p:nvSpPr>
          <p:cNvPr id="12" name="文本框 11"/>
          <p:cNvSpPr txBox="1"/>
          <p:nvPr/>
        </p:nvSpPr>
        <p:spPr>
          <a:xfrm>
            <a:off x="142466" y="2558414"/>
            <a:ext cx="10438447" cy="2585323"/>
          </a:xfrm>
          <a:prstGeom prst="rect">
            <a:avLst/>
          </a:prstGeom>
          <a:noFill/>
        </p:spPr>
        <p:txBody>
          <a:bodyPr wrap="square" rtlCol="0" anchor="t">
            <a:spAutoFit/>
          </a:bodyPr>
          <a:lstStyle/>
          <a:p>
            <a:endParaRPr lang="zh-CN" altLang="en-US" dirty="0"/>
          </a:p>
          <a:p>
            <a:r>
              <a:rPr lang="zh-CN" altLang="en-US" dirty="0">
                <a:latin typeface="黑体" panose="02010609060101010101" pitchFamily="49" charset="-122"/>
                <a:ea typeface="黑体" panose="02010609060101010101" pitchFamily="49" charset="-122"/>
                <a:cs typeface="黑体" panose="02010609060101010101" pitchFamily="49" charset="-122"/>
              </a:rPr>
              <a:t>中共</a:t>
            </a:r>
            <a:r>
              <a:rPr lang="zh-CN" altLang="en-US" b="1" dirty="0">
                <a:solidFill>
                  <a:srgbClr val="C00000"/>
                </a:solidFill>
                <a:latin typeface="黑体" panose="02010609060101010101" pitchFamily="49" charset="-122"/>
                <a:ea typeface="黑体" panose="02010609060101010101" pitchFamily="49" charset="-122"/>
                <a:cs typeface="黑体" panose="02010609060101010101" pitchFamily="49" charset="-122"/>
              </a:rPr>
              <a:t>十一届六中全会</a:t>
            </a:r>
            <a:r>
              <a:rPr lang="zh-CN" altLang="en-US" dirty="0">
                <a:latin typeface="黑体" panose="02010609060101010101" pitchFamily="49" charset="-122"/>
                <a:ea typeface="黑体" panose="02010609060101010101" pitchFamily="49" charset="-122"/>
                <a:cs typeface="黑体" panose="02010609060101010101" pitchFamily="49" charset="-122"/>
              </a:rPr>
              <a:t>通过</a:t>
            </a:r>
            <a:r>
              <a:rPr lang="zh-CN" altLang="en-US" b="1" dirty="0">
                <a:solidFill>
                  <a:srgbClr val="C00000"/>
                </a:solidFill>
                <a:latin typeface="黑体" panose="02010609060101010101" pitchFamily="49" charset="-122"/>
                <a:ea typeface="黑体" panose="02010609060101010101" pitchFamily="49" charset="-122"/>
                <a:cs typeface="黑体" panose="02010609060101010101" pitchFamily="49" charset="-122"/>
              </a:rPr>
              <a:t>《关于建国以来党的若干历史问题的决议》</a:t>
            </a:r>
            <a:r>
              <a:rPr lang="en-US" altLang="zh-CN" b="1" dirty="0">
                <a:solidFill>
                  <a:srgbClr val="C00000"/>
                </a:solidFill>
                <a:latin typeface="黑体" panose="02010609060101010101" pitchFamily="49" charset="-122"/>
                <a:ea typeface="黑体" panose="02010609060101010101" pitchFamily="49" charset="-122"/>
                <a:cs typeface="黑体" panose="02010609060101010101" pitchFamily="49" charset="-122"/>
              </a:rPr>
              <a:t>:</a:t>
            </a:r>
          </a:p>
          <a:p>
            <a:endParaRPr lang="zh-CN" altLang="en-US" dirty="0">
              <a:latin typeface="黑体" panose="02010609060101010101" pitchFamily="49" charset="-122"/>
              <a:ea typeface="黑体" panose="02010609060101010101" pitchFamily="49" charset="-122"/>
              <a:cs typeface="黑体" panose="02010609060101010101" pitchFamily="49" charset="-122"/>
            </a:endParaRPr>
          </a:p>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en-US" altLang="zh-CN" dirty="0">
                <a:latin typeface="黑体" panose="02010609060101010101" pitchFamily="49" charset="-122"/>
                <a:ea typeface="黑体" panose="02010609060101010101" pitchFamily="49" charset="-122"/>
                <a:cs typeface="黑体" panose="02010609060101010101" pitchFamily="49" charset="-122"/>
              </a:rPr>
              <a:t>     1</a:t>
            </a:r>
            <a:r>
              <a:rPr lang="zh-CN" altLang="en-US" dirty="0">
                <a:latin typeface="黑体" panose="02010609060101010101" pitchFamily="49" charset="-122"/>
                <a:ea typeface="黑体" panose="02010609060101010101" pitchFamily="49" charset="-122"/>
                <a:cs typeface="黑体" panose="02010609060101010101" pitchFamily="49" charset="-122"/>
              </a:rPr>
              <a:t>.科学评价毛泽东和毛泽东思想的历史地位； </a:t>
            </a:r>
            <a:r>
              <a:rPr lang="zh-CN" altLang="en-US" b="1" dirty="0">
                <a:solidFill>
                  <a:srgbClr val="C00000"/>
                </a:solidFill>
                <a:latin typeface="黑体" panose="02010609060101010101" pitchFamily="49" charset="-122"/>
                <a:ea typeface="黑体" panose="02010609060101010101" pitchFamily="49" charset="-122"/>
                <a:cs typeface="黑体" panose="02010609060101010101" pitchFamily="49" charset="-122"/>
              </a:rPr>
              <a:t>功绩是第一位，错误是第二位</a:t>
            </a:r>
            <a:r>
              <a:rPr lang="zh-CN" altLang="en-US" dirty="0">
                <a:latin typeface="黑体" panose="02010609060101010101" pitchFamily="49" charset="-122"/>
                <a:ea typeface="黑体" panose="02010609060101010101" pitchFamily="49" charset="-122"/>
                <a:cs typeface="黑体" panose="02010609060101010101" pitchFamily="49" charset="-122"/>
              </a:rPr>
              <a:t>。</a:t>
            </a:r>
          </a:p>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en-US" altLang="zh-CN" dirty="0">
                <a:latin typeface="黑体" panose="02010609060101010101" pitchFamily="49" charset="-122"/>
                <a:ea typeface="黑体" panose="02010609060101010101" pitchFamily="49" charset="-122"/>
                <a:cs typeface="黑体" panose="02010609060101010101" pitchFamily="49" charset="-122"/>
              </a:rPr>
              <a:t>     2</a:t>
            </a:r>
            <a:r>
              <a:rPr lang="zh-CN" altLang="en-US" dirty="0">
                <a:latin typeface="黑体" panose="02010609060101010101" pitchFamily="49" charset="-122"/>
                <a:ea typeface="黑体" panose="02010609060101010101" pitchFamily="49" charset="-122"/>
                <a:cs typeface="黑体" panose="02010609060101010101" pitchFamily="49" charset="-122"/>
              </a:rPr>
              <a:t>.根本上否定“文化大革命” ，对新中国成立以来的重大历史事件作出了基本结论；</a:t>
            </a:r>
          </a:p>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en-US" altLang="zh-CN" dirty="0">
                <a:latin typeface="黑体" panose="02010609060101010101" pitchFamily="49" charset="-122"/>
                <a:ea typeface="黑体" panose="02010609060101010101" pitchFamily="49" charset="-122"/>
                <a:cs typeface="黑体" panose="02010609060101010101" pitchFamily="49" charset="-122"/>
              </a:rPr>
              <a:t>   </a:t>
            </a:r>
            <a:r>
              <a:rPr lang="zh-CN" altLang="en-US" dirty="0">
                <a:latin typeface="黑体" panose="02010609060101010101" pitchFamily="49" charset="-122"/>
                <a:ea typeface="黑体" panose="02010609060101010101" pitchFamily="49" charset="-122"/>
                <a:cs typeface="黑体" panose="02010609060101010101" pitchFamily="49" charset="-122"/>
              </a:rPr>
              <a:t> </a:t>
            </a:r>
            <a:r>
              <a:rPr lang="en-US" altLang="zh-CN" dirty="0">
                <a:latin typeface="黑体" panose="02010609060101010101" pitchFamily="49" charset="-122"/>
                <a:ea typeface="黑体" panose="02010609060101010101" pitchFamily="49" charset="-122"/>
                <a:cs typeface="黑体" panose="02010609060101010101" pitchFamily="49" charset="-122"/>
              </a:rPr>
              <a:t> 3</a:t>
            </a:r>
            <a:r>
              <a:rPr lang="zh-CN" altLang="en-US" dirty="0">
                <a:latin typeface="黑体" panose="02010609060101010101" pitchFamily="49" charset="-122"/>
                <a:ea typeface="黑体" panose="02010609060101010101" pitchFamily="49" charset="-122"/>
                <a:cs typeface="黑体" panose="02010609060101010101" pitchFamily="49" charset="-122"/>
              </a:rPr>
              <a:t>.标志着指导思想上</a:t>
            </a:r>
            <a:r>
              <a:rPr lang="zh-CN" altLang="en-US" b="1" dirty="0">
                <a:solidFill>
                  <a:srgbClr val="C00000"/>
                </a:solidFill>
                <a:latin typeface="黑体" panose="02010609060101010101" pitchFamily="49" charset="-122"/>
                <a:ea typeface="黑体" panose="02010609060101010101" pitchFamily="49" charset="-122"/>
                <a:cs typeface="黑体" panose="02010609060101010101" pitchFamily="49" charset="-122"/>
              </a:rPr>
              <a:t>拨乱反正</a:t>
            </a:r>
            <a:r>
              <a:rPr lang="zh-CN" altLang="en-US" dirty="0">
                <a:latin typeface="黑体" panose="02010609060101010101" pitchFamily="49" charset="-122"/>
                <a:ea typeface="黑体" panose="02010609060101010101" pitchFamily="49" charset="-122"/>
                <a:cs typeface="黑体" panose="02010609060101010101" pitchFamily="49" charset="-122"/>
              </a:rPr>
              <a:t>的胜利完成。</a:t>
            </a:r>
          </a:p>
        </p:txBody>
      </p:sp>
      <p:sp>
        <p:nvSpPr>
          <p:cNvPr id="15" name="文本框 14"/>
          <p:cNvSpPr txBox="1"/>
          <p:nvPr/>
        </p:nvSpPr>
        <p:spPr>
          <a:xfrm>
            <a:off x="10135389" y="6228397"/>
            <a:ext cx="2436821" cy="646331"/>
          </a:xfrm>
          <a:prstGeom prst="rect">
            <a:avLst/>
          </a:prstGeom>
          <a:noFill/>
        </p:spPr>
        <p:txBody>
          <a:bodyPr wrap="square" rtlCol="0">
            <a:spAutoFit/>
          </a:bodyPr>
          <a:lstStyle/>
          <a:p>
            <a:r>
              <a:rPr kumimoji="1" lang="zh-CN" altLang="en-US" dirty="0"/>
              <a:t>知识点详解见</a:t>
            </a:r>
            <a:endParaRPr kumimoji="1" lang="en-US" altLang="zh-CN" dirty="0"/>
          </a:p>
          <a:p>
            <a:r>
              <a:rPr kumimoji="1" lang="zh-CN" altLang="en-US" dirty="0"/>
              <a:t>见尚德教材</a:t>
            </a:r>
            <a:r>
              <a:rPr kumimoji="1" lang="en-US" altLang="zh-CN" dirty="0"/>
              <a:t>237</a:t>
            </a:r>
            <a:r>
              <a:rPr kumimoji="1" lang="zh-CN" altLang="en-US" dirty="0"/>
              <a:t>页</a:t>
            </a:r>
          </a:p>
        </p:txBody>
      </p:sp>
      <p:sp>
        <p:nvSpPr>
          <p:cNvPr id="16" name="五边形 15"/>
          <p:cNvSpPr/>
          <p:nvPr/>
        </p:nvSpPr>
        <p:spPr>
          <a:xfrm>
            <a:off x="10135389" y="6180764"/>
            <a:ext cx="2056611" cy="693964"/>
          </a:xfrm>
          <a:prstGeom prst="homePlat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框 17">
            <a:extLst>
              <a:ext uri="{FF2B5EF4-FFF2-40B4-BE49-F238E27FC236}">
                <a16:creationId xmlns="" xmlns:a16="http://schemas.microsoft.com/office/drawing/2014/main" id="{DCE588A4-C480-4F4E-BB3A-EA42FF9B246D}"/>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10.1.2.3</a:t>
            </a:r>
            <a:r>
              <a:rPr kumimoji="1" lang="zh-CN" altLang="en-US" sz="1000" dirty="0">
                <a:solidFill>
                  <a:schemeClr val="bg1">
                    <a:lumMod val="95000"/>
                  </a:schemeClr>
                </a:solidFill>
              </a:rPr>
              <a:t>郑重作出第二个历史决议</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2923409"/>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改革开放与现代化建设新时期</a:t>
            </a:r>
          </a:p>
        </p:txBody>
      </p:sp>
      <p:sp>
        <p:nvSpPr>
          <p:cNvPr id="3" name="左大括号 2"/>
          <p:cNvSpPr/>
          <p:nvPr/>
        </p:nvSpPr>
        <p:spPr>
          <a:xfrm>
            <a:off x="2220386" y="1021967"/>
            <a:ext cx="250222" cy="508667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1444753"/>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第一节：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14" name="圆角矩形 13"/>
          <p:cNvSpPr/>
          <p:nvPr/>
        </p:nvSpPr>
        <p:spPr>
          <a:xfrm>
            <a:off x="2506180" y="4794009"/>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三</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6" name="左大括号 5"/>
          <p:cNvSpPr/>
          <p:nvPr/>
        </p:nvSpPr>
        <p:spPr>
          <a:xfrm>
            <a:off x="6118597" y="793499"/>
            <a:ext cx="229119" cy="216356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7" name="圆角矩形 6"/>
          <p:cNvSpPr/>
          <p:nvPr/>
        </p:nvSpPr>
        <p:spPr>
          <a:xfrm>
            <a:off x="6322711" y="793499"/>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伟大的历史性转折</a:t>
            </a:r>
          </a:p>
        </p:txBody>
      </p:sp>
      <p:sp>
        <p:nvSpPr>
          <p:cNvPr id="11" name="圆角矩形 10"/>
          <p:cNvSpPr/>
          <p:nvPr/>
        </p:nvSpPr>
        <p:spPr>
          <a:xfrm>
            <a:off x="6322711" y="154850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回顾过去</a:t>
            </a:r>
          </a:p>
        </p:txBody>
      </p:sp>
      <p:sp>
        <p:nvSpPr>
          <p:cNvPr id="12" name="圆角矩形 11"/>
          <p:cNvSpPr/>
          <p:nvPr/>
        </p:nvSpPr>
        <p:spPr>
          <a:xfrm>
            <a:off x="6322711" y="230580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展望未来</a:t>
            </a:r>
          </a:p>
        </p:txBody>
      </p:sp>
    </p:spTree>
    <p:extLst>
      <p:ext uri="{BB962C8B-B14F-4D97-AF65-F5344CB8AC3E}">
        <p14:creationId xmlns:p14="http://schemas.microsoft.com/office/powerpoint/2010/main" val="1514673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64369" y="2860800"/>
            <a:ext cx="11300633" cy="830997"/>
          </a:xfrm>
          <a:prstGeom prst="rect">
            <a:avLst/>
          </a:prstGeom>
        </p:spPr>
        <p:txBody>
          <a:bodyPr wrap="square">
            <a:spAutoFit/>
          </a:bodyPr>
          <a:lstStyle/>
          <a:p>
            <a:pPr lvl="0" algn="ctr">
              <a:spcBef>
                <a:spcPct val="20000"/>
              </a:spcBef>
            </a:pPr>
            <a:r>
              <a:rPr lang="zh-CN" altLang="en-US" sz="4800" dirty="0" smtClean="0">
                <a:latin typeface="华文新魏" panose="02010800040101010101" pitchFamily="2" charset="-122"/>
                <a:ea typeface="华文新魏" panose="02010800040101010101" pitchFamily="2" charset="-122"/>
                <a:sym typeface="Palatino Linotype" panose="02040502050505030304" pitchFamily="18" charset="0"/>
              </a:rPr>
              <a:t>上节课知识点复习</a:t>
            </a:r>
            <a:endParaRPr lang="zh-CN" altLang="en-US" sz="4800" dirty="0">
              <a:latin typeface="华文新魏" panose="02010800040101010101" pitchFamily="2" charset="-122"/>
              <a:ea typeface="华文新魏" panose="02010800040101010101" pitchFamily="2" charset="-122"/>
              <a:sym typeface="Palatino Linotype" panose="02040502050505030304" pitchFamily="18" charset="0"/>
            </a:endParaRPr>
          </a:p>
        </p:txBody>
      </p:sp>
    </p:spTree>
    <p:extLst>
      <p:ext uri="{BB962C8B-B14F-4D97-AF65-F5344CB8AC3E}">
        <p14:creationId xmlns:p14="http://schemas.microsoft.com/office/powerpoint/2010/main" val="151429070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70728" y="447778"/>
            <a:ext cx="5767529"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25" name="object 2"/>
          <p:cNvSpPr txBox="1">
            <a:spLocks noGrp="1"/>
          </p:cNvSpPr>
          <p:nvPr>
            <p:ph sz="half" idx="4294967295"/>
          </p:nvPr>
        </p:nvSpPr>
        <p:spPr>
          <a:xfrm>
            <a:off x="131354" y="1564972"/>
            <a:ext cx="6370320" cy="443711"/>
          </a:xfrm>
          <a:prstGeom prst="rect">
            <a:avLst/>
          </a:prstGeom>
        </p:spPr>
        <p:txBody>
          <a:bodyPr vert="horz" wrap="square" lIns="0" tIns="12700" rIns="0" bIns="0" rtlCol="0">
            <a:spAutoFit/>
          </a:bodyPr>
          <a:lstStyle/>
          <a:p>
            <a:pPr marL="0" indent="0">
              <a:lnSpc>
                <a:spcPct val="100000"/>
              </a:lnSpc>
              <a:spcBef>
                <a:spcPts val="100"/>
              </a:spcBef>
              <a:buNone/>
            </a:pPr>
            <a:r>
              <a:rPr dirty="0">
                <a:latin typeface="黑体" panose="02010609060101010101" pitchFamily="49" charset="-122"/>
                <a:ea typeface="黑体" panose="02010609060101010101" pitchFamily="49" charset="-122"/>
                <a:cs typeface="黑体" panose="02010609060101010101" pitchFamily="49" charset="-122"/>
              </a:rPr>
              <a:t>展望未</a:t>
            </a:r>
            <a:r>
              <a:rPr spc="-5" dirty="0">
                <a:latin typeface="黑体" panose="02010609060101010101" pitchFamily="49" charset="-122"/>
                <a:ea typeface="黑体" panose="02010609060101010101" pitchFamily="49" charset="-122"/>
                <a:cs typeface="黑体" panose="02010609060101010101" pitchFamily="49" charset="-122"/>
              </a:rPr>
              <a:t>来</a:t>
            </a:r>
            <a:r>
              <a:rPr lang="zh-CN" altLang="en-US"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原则</a:t>
            </a:r>
            <a:r>
              <a:rPr lang="en-US" altLang="zh-CN" sz="2400"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政治</a:t>
            </a:r>
            <a:r>
              <a:rPr lang="en-US" altLang="zh-CN" sz="2400"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经济</a:t>
            </a:r>
            <a:r>
              <a:rPr lang="en-US" altLang="zh-CN" sz="2400"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台湾</a:t>
            </a:r>
            <a:endParaRPr sz="2400" dirty="0">
              <a:latin typeface="黑体" panose="02010609060101010101" pitchFamily="49" charset="-122"/>
              <a:ea typeface="黑体" panose="02010609060101010101" pitchFamily="49" charset="-122"/>
              <a:cs typeface="黑体" panose="02010609060101010101" pitchFamily="49" charset="-122"/>
            </a:endParaRPr>
          </a:p>
        </p:txBody>
      </p:sp>
      <p:sp>
        <p:nvSpPr>
          <p:cNvPr id="26" name="文本框 25"/>
          <p:cNvSpPr txBox="1"/>
          <p:nvPr/>
        </p:nvSpPr>
        <p:spPr>
          <a:xfrm>
            <a:off x="970728" y="2792458"/>
            <a:ext cx="7953102" cy="2554545"/>
          </a:xfrm>
          <a:prstGeom prst="rect">
            <a:avLst/>
          </a:prstGeom>
          <a:noFill/>
        </p:spPr>
        <p:txBody>
          <a:bodyPr wrap="square" rtlCol="0" anchor="t">
            <a:spAutoFit/>
          </a:bodyPr>
          <a:lstStyle/>
          <a:p>
            <a:r>
              <a:rPr lang="zh-CN" altLang="en-US" sz="2000" dirty="0">
                <a:latin typeface="黑体" panose="02010609060101010101" pitchFamily="49" charset="-122"/>
                <a:ea typeface="黑体" panose="02010609060101010101" pitchFamily="49" charset="-122"/>
                <a:cs typeface="黑体" panose="02010609060101010101" pitchFamily="49" charset="-122"/>
              </a:rPr>
              <a:t>原则：邓小平在</a:t>
            </a:r>
            <a:r>
              <a:rPr lang="en-US" altLang="zh-CN" sz="2000" dirty="0">
                <a:latin typeface="黑体" panose="02010609060101010101" pitchFamily="49" charset="-122"/>
                <a:ea typeface="黑体" panose="02010609060101010101" pitchFamily="49" charset="-122"/>
                <a:cs typeface="黑体" panose="02010609060101010101" pitchFamily="49" charset="-122"/>
              </a:rPr>
              <a:t>1979</a:t>
            </a:r>
            <a:r>
              <a:rPr lang="zh-CN" altLang="en-US" sz="2000" dirty="0">
                <a:latin typeface="黑体" panose="02010609060101010101" pitchFamily="49" charset="-122"/>
                <a:ea typeface="黑体" panose="02010609060101010101" pitchFamily="49" charset="-122"/>
                <a:cs typeface="黑体" panose="02010609060101010101" pitchFamily="49" charset="-122"/>
              </a:rPr>
              <a:t>年</a:t>
            </a:r>
            <a:r>
              <a:rPr lang="zh-CN" altLang="en-US" sz="2000" b="1" dirty="0">
                <a:solidFill>
                  <a:srgbClr val="C00000"/>
                </a:solidFill>
                <a:latin typeface="黑体" panose="02010609060101010101" pitchFamily="49" charset="-122"/>
                <a:ea typeface="黑体" panose="02010609060101010101" pitchFamily="49" charset="-122"/>
              </a:rPr>
              <a:t>务虚会</a:t>
            </a:r>
            <a:r>
              <a:rPr lang="zh-CN" altLang="en-US" sz="2000" dirty="0">
                <a:latin typeface="黑体" panose="02010609060101010101" pitchFamily="49" charset="-122"/>
                <a:ea typeface="黑体" panose="02010609060101010101" pitchFamily="49" charset="-122"/>
                <a:cs typeface="黑体" panose="02010609060101010101" pitchFamily="49" charset="-122"/>
              </a:rPr>
              <a:t>中提出</a:t>
            </a:r>
            <a:r>
              <a:rPr lang="zh-CN" altLang="en-US" sz="2000" b="1" dirty="0">
                <a:solidFill>
                  <a:srgbClr val="C00000"/>
                </a:solidFill>
                <a:latin typeface="黑体" panose="02010609060101010101" pitchFamily="49" charset="-122"/>
                <a:ea typeface="黑体" panose="02010609060101010101" pitchFamily="49" charset="-122"/>
              </a:rPr>
              <a:t>四项基本原则</a:t>
            </a:r>
            <a:r>
              <a:rPr lang="zh-CN" altLang="en-US" sz="2000" dirty="0">
                <a:latin typeface="黑体" panose="02010609060101010101" pitchFamily="49" charset="-122"/>
                <a:ea typeface="黑体" panose="02010609060101010101" pitchFamily="49" charset="-122"/>
                <a:cs typeface="黑体" panose="02010609060101010101" pitchFamily="49" charset="-122"/>
              </a:rPr>
              <a:t>。</a:t>
            </a: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政治：1980</a:t>
            </a:r>
            <a:r>
              <a:rPr lang="zh-CN" altLang="en-US" sz="2000" b="1" dirty="0">
                <a:solidFill>
                  <a:srgbClr val="C00000"/>
                </a:solidFill>
                <a:latin typeface="黑体" panose="02010609060101010101" pitchFamily="49" charset="-122"/>
                <a:ea typeface="黑体" panose="02010609060101010101" pitchFamily="49" charset="-122"/>
              </a:rPr>
              <a:t>政治体制</a:t>
            </a:r>
            <a:r>
              <a:rPr lang="zh-CN" altLang="en-US" sz="2000" dirty="0">
                <a:latin typeface="黑体" panose="02010609060101010101" pitchFamily="49" charset="-122"/>
                <a:ea typeface="黑体" panose="02010609060101010101" pitchFamily="49" charset="-122"/>
                <a:cs typeface="黑体" panose="02010609060101010101" pitchFamily="49" charset="-122"/>
              </a:rPr>
              <a:t>改革：《党和国家领导制度的改革》</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经济：1980年5月，中央决定在</a:t>
            </a:r>
            <a:r>
              <a:rPr lang="zh-CN" altLang="en-US" sz="2000" b="1" dirty="0">
                <a:solidFill>
                  <a:srgbClr val="C00000"/>
                </a:solidFill>
                <a:latin typeface="黑体" panose="02010609060101010101" pitchFamily="49" charset="-122"/>
                <a:ea typeface="黑体" panose="02010609060101010101" pitchFamily="49" charset="-122"/>
              </a:rPr>
              <a:t>深圳、珠海、汕头和厦门</a:t>
            </a:r>
            <a:r>
              <a:rPr lang="zh-CN" altLang="en-US" sz="2000" dirty="0">
                <a:latin typeface="黑体" panose="02010609060101010101" pitchFamily="49" charset="-122"/>
                <a:ea typeface="黑体" panose="02010609060101010101" pitchFamily="49" charset="-122"/>
                <a:cs typeface="黑体" panose="02010609060101010101" pitchFamily="49" charset="-122"/>
              </a:rPr>
              <a:t>设立经济特区。</a:t>
            </a:r>
          </a:p>
          <a:p>
            <a:endParaRPr lang="zh-CN" altLang="en-US" sz="2000" b="1" dirty="0">
              <a:solidFill>
                <a:srgbClr val="C00000"/>
              </a:solidFill>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台湾：1979年1月1日，全国人大常委会</a:t>
            </a:r>
            <a:r>
              <a:rPr lang="zh-CN" altLang="en-US" sz="2000" b="1" dirty="0">
                <a:solidFill>
                  <a:srgbClr val="C00000"/>
                </a:solidFill>
                <a:latin typeface="黑体" panose="02010609060101010101" pitchFamily="49" charset="-122"/>
                <a:ea typeface="黑体" panose="02010609060101010101" pitchFamily="49" charset="-122"/>
              </a:rPr>
              <a:t>《告台湾同胞书》</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grpSp>
        <p:nvGrpSpPr>
          <p:cNvPr id="11" name="组 10"/>
          <p:cNvGrpSpPr/>
          <p:nvPr/>
        </p:nvGrpSpPr>
        <p:grpSpPr>
          <a:xfrm>
            <a:off x="7729546" y="105648"/>
            <a:ext cx="4347925" cy="1511608"/>
            <a:chOff x="6083935" y="86995"/>
            <a:chExt cx="5960745" cy="2027554"/>
          </a:xfrm>
        </p:grpSpPr>
        <p:sp>
          <p:nvSpPr>
            <p:cNvPr id="13" name="圆角矩形 12"/>
            <p:cNvSpPr/>
            <p:nvPr/>
          </p:nvSpPr>
          <p:spPr>
            <a:xfrm>
              <a:off x="6083935" y="684530"/>
              <a:ext cx="3039745" cy="98996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14" name="左大括号 13"/>
            <p:cNvSpPr/>
            <p:nvPr/>
          </p:nvSpPr>
          <p:spPr>
            <a:xfrm>
              <a:off x="9295130" y="277495"/>
              <a:ext cx="191135" cy="180403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9493885" y="86995"/>
              <a:ext cx="2550795" cy="54229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伟大的历史性转折</a:t>
              </a:r>
            </a:p>
          </p:txBody>
        </p:sp>
        <p:sp>
          <p:nvSpPr>
            <p:cNvPr id="19" name="圆角矩形 18"/>
            <p:cNvSpPr/>
            <p:nvPr/>
          </p:nvSpPr>
          <p:spPr>
            <a:xfrm>
              <a:off x="9486266" y="839964"/>
              <a:ext cx="2550795" cy="54229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回顾过去</a:t>
              </a:r>
            </a:p>
          </p:txBody>
        </p:sp>
        <p:sp>
          <p:nvSpPr>
            <p:cNvPr id="20" name="圆角矩形 19"/>
            <p:cNvSpPr/>
            <p:nvPr/>
          </p:nvSpPr>
          <p:spPr>
            <a:xfrm>
              <a:off x="9486266" y="1572259"/>
              <a:ext cx="2550795" cy="54229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黑体" panose="02010609060101010101" pitchFamily="49" charset="-122"/>
                  <a:ea typeface="黑体" panose="02010609060101010101" pitchFamily="49" charset="-122"/>
                </a:rPr>
                <a:t>展望未来</a:t>
              </a:r>
            </a:p>
          </p:txBody>
        </p:sp>
      </p:grpSp>
      <p:sp>
        <p:nvSpPr>
          <p:cNvPr id="12" name="文本框 11"/>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10.1.2.2</a:t>
            </a:r>
            <a:r>
              <a:rPr kumimoji="1" lang="zh-CN" altLang="en-US" sz="1000" dirty="0">
                <a:solidFill>
                  <a:schemeClr val="bg1">
                    <a:lumMod val="95000"/>
                  </a:schemeClr>
                </a:solidFill>
              </a:rPr>
              <a:t>阐明必须坚持四项基本原则</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70728" y="447778"/>
            <a:ext cx="5767529"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25" name="object 2"/>
          <p:cNvSpPr txBox="1">
            <a:spLocks noGrp="1"/>
          </p:cNvSpPr>
          <p:nvPr>
            <p:ph sz="half" idx="4294967295"/>
          </p:nvPr>
        </p:nvSpPr>
        <p:spPr>
          <a:xfrm>
            <a:off x="131354" y="1564972"/>
            <a:ext cx="6370320" cy="443711"/>
          </a:xfrm>
          <a:prstGeom prst="rect">
            <a:avLst/>
          </a:prstGeom>
        </p:spPr>
        <p:txBody>
          <a:bodyPr vert="horz" wrap="square" lIns="0" tIns="12700" rIns="0" bIns="0" rtlCol="0">
            <a:spAutoFit/>
          </a:bodyPr>
          <a:lstStyle/>
          <a:p>
            <a:pPr marL="0" indent="0">
              <a:lnSpc>
                <a:spcPct val="100000"/>
              </a:lnSpc>
              <a:spcBef>
                <a:spcPts val="100"/>
              </a:spcBef>
              <a:buNone/>
            </a:pPr>
            <a:r>
              <a:rPr dirty="0">
                <a:latin typeface="黑体" panose="02010609060101010101" pitchFamily="49" charset="-122"/>
                <a:ea typeface="黑体" panose="02010609060101010101" pitchFamily="49" charset="-122"/>
                <a:cs typeface="黑体" panose="02010609060101010101" pitchFamily="49" charset="-122"/>
              </a:rPr>
              <a:t>展望未</a:t>
            </a:r>
            <a:r>
              <a:rPr spc="-5" dirty="0">
                <a:latin typeface="黑体" panose="02010609060101010101" pitchFamily="49" charset="-122"/>
                <a:ea typeface="黑体" panose="02010609060101010101" pitchFamily="49" charset="-122"/>
                <a:cs typeface="黑体" panose="02010609060101010101" pitchFamily="49" charset="-122"/>
              </a:rPr>
              <a:t>来</a:t>
            </a:r>
            <a:r>
              <a:rPr lang="zh-CN" altLang="en-US"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原则</a:t>
            </a:r>
            <a:r>
              <a:rPr lang="en-US" altLang="zh-CN" sz="2400"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政治</a:t>
            </a:r>
            <a:r>
              <a:rPr lang="en-US" altLang="zh-CN" sz="2400"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经济</a:t>
            </a:r>
            <a:r>
              <a:rPr lang="en-US" altLang="zh-CN" sz="2400"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台湾</a:t>
            </a:r>
            <a:endParaRPr sz="2400" dirty="0">
              <a:latin typeface="黑体" panose="02010609060101010101" pitchFamily="49" charset="-122"/>
              <a:ea typeface="黑体" panose="02010609060101010101" pitchFamily="49" charset="-122"/>
              <a:cs typeface="黑体" panose="02010609060101010101" pitchFamily="49" charset="-122"/>
            </a:endParaRPr>
          </a:p>
        </p:txBody>
      </p:sp>
      <p:sp>
        <p:nvSpPr>
          <p:cNvPr id="26" name="文本框 25"/>
          <p:cNvSpPr txBox="1"/>
          <p:nvPr/>
        </p:nvSpPr>
        <p:spPr>
          <a:xfrm>
            <a:off x="970728" y="2792458"/>
            <a:ext cx="9089574" cy="2554545"/>
          </a:xfrm>
          <a:prstGeom prst="rect">
            <a:avLst/>
          </a:prstGeom>
          <a:noFill/>
        </p:spPr>
        <p:txBody>
          <a:bodyPr wrap="square" rtlCol="0" anchor="t">
            <a:spAutoFit/>
          </a:bodyPr>
          <a:lstStyle/>
          <a:p>
            <a:r>
              <a:rPr lang="zh-CN" altLang="en-US" sz="2000" dirty="0">
                <a:latin typeface="黑体" panose="02010609060101010101" pitchFamily="49" charset="-122"/>
                <a:ea typeface="黑体" panose="02010609060101010101" pitchFamily="49" charset="-122"/>
                <a:cs typeface="黑体" panose="02010609060101010101" pitchFamily="49" charset="-122"/>
              </a:rPr>
              <a:t>原则：邓小平在</a:t>
            </a:r>
            <a:r>
              <a:rPr lang="en-US" altLang="zh-CN" sz="2000" dirty="0">
                <a:latin typeface="黑体" panose="02010609060101010101" pitchFamily="49" charset="-122"/>
                <a:ea typeface="黑体" panose="02010609060101010101" pitchFamily="49" charset="-122"/>
                <a:cs typeface="黑体" panose="02010609060101010101" pitchFamily="49" charset="-122"/>
              </a:rPr>
              <a:t>1979</a:t>
            </a:r>
            <a:r>
              <a:rPr lang="zh-CN" altLang="en-US" sz="2000" dirty="0">
                <a:latin typeface="黑体" panose="02010609060101010101" pitchFamily="49" charset="-122"/>
                <a:ea typeface="黑体" panose="02010609060101010101" pitchFamily="49" charset="-122"/>
                <a:cs typeface="黑体" panose="02010609060101010101" pitchFamily="49" charset="-122"/>
              </a:rPr>
              <a:t>年</a:t>
            </a:r>
            <a:r>
              <a:rPr lang="zh-CN" altLang="en-US" sz="2000" b="1" u="sng" dirty="0">
                <a:solidFill>
                  <a:srgbClr val="C00000"/>
                </a:solidFill>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cs typeface="黑体" panose="02010609060101010101" pitchFamily="49" charset="-122"/>
              </a:rPr>
              <a:t>中提出</a:t>
            </a:r>
            <a:r>
              <a:rPr lang="zh-CN" altLang="en-US" sz="2000" b="1" dirty="0">
                <a:solidFill>
                  <a:srgbClr val="C00000"/>
                </a:solidFill>
                <a:latin typeface="黑体" panose="02010609060101010101" pitchFamily="49" charset="-122"/>
                <a:ea typeface="黑体" panose="02010609060101010101" pitchFamily="49" charset="-122"/>
              </a:rPr>
              <a:t>四项基本原则</a:t>
            </a:r>
            <a:r>
              <a:rPr lang="zh-CN" altLang="en-US" sz="2000" dirty="0">
                <a:latin typeface="黑体" panose="02010609060101010101" pitchFamily="49" charset="-122"/>
                <a:ea typeface="黑体" panose="02010609060101010101" pitchFamily="49" charset="-122"/>
                <a:cs typeface="黑体" panose="02010609060101010101" pitchFamily="49" charset="-122"/>
              </a:rPr>
              <a:t>。</a:t>
            </a: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政治：1980</a:t>
            </a:r>
            <a:r>
              <a:rPr lang="zh-CN" altLang="en-US" sz="2000" b="1" u="sng" dirty="0">
                <a:solidFill>
                  <a:srgbClr val="C00000"/>
                </a:solidFill>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cs typeface="黑体" panose="02010609060101010101" pitchFamily="49" charset="-122"/>
              </a:rPr>
              <a:t>改革：《党和国家领导制度的改革》</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经济：1980年5月，中央决定在</a:t>
            </a:r>
            <a:r>
              <a:rPr lang="zh-CN" altLang="en-US" sz="2000" b="1" u="sng" dirty="0">
                <a:solidFill>
                  <a:srgbClr val="C00000"/>
                </a:solidFill>
                <a:latin typeface="黑体" panose="02010609060101010101" pitchFamily="49" charset="-122"/>
                <a:ea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rPr>
              <a:t>、</a:t>
            </a:r>
            <a:r>
              <a:rPr lang="zh-CN" altLang="en-US" sz="2000" b="1" u="sng" dirty="0">
                <a:solidFill>
                  <a:srgbClr val="C00000"/>
                </a:solidFill>
                <a:latin typeface="黑体" panose="02010609060101010101" pitchFamily="49" charset="-122"/>
                <a:ea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rPr>
              <a:t>、</a:t>
            </a:r>
            <a:r>
              <a:rPr lang="zh-CN" altLang="en-US" sz="2000" b="1" u="sng" dirty="0">
                <a:solidFill>
                  <a:srgbClr val="C00000"/>
                </a:solidFill>
                <a:latin typeface="黑体" panose="02010609060101010101" pitchFamily="49" charset="-122"/>
                <a:ea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rPr>
              <a:t>和</a:t>
            </a:r>
            <a:r>
              <a:rPr lang="zh-CN" altLang="en-US" sz="2000" b="1" u="sng" dirty="0">
                <a:solidFill>
                  <a:srgbClr val="C00000"/>
                </a:solidFill>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cs typeface="黑体" panose="02010609060101010101" pitchFamily="49" charset="-122"/>
              </a:rPr>
              <a:t>设立经济特区。</a:t>
            </a:r>
          </a:p>
          <a:p>
            <a:endParaRPr lang="zh-CN" altLang="en-US" sz="2000" b="1" dirty="0">
              <a:solidFill>
                <a:srgbClr val="C00000"/>
              </a:solidFill>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台湾：1979年1月1日，全国人大常委会</a:t>
            </a:r>
            <a:r>
              <a:rPr lang="zh-CN" altLang="en-US" sz="2000" b="1" dirty="0">
                <a:solidFill>
                  <a:srgbClr val="C00000"/>
                </a:solidFill>
                <a:latin typeface="黑体" panose="02010609060101010101" pitchFamily="49" charset="-122"/>
                <a:ea typeface="黑体" panose="02010609060101010101" pitchFamily="49" charset="-122"/>
              </a:rPr>
              <a:t>《告台湾同胞书》</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13" name="文本框 12">
            <a:extLst>
              <a:ext uri="{FF2B5EF4-FFF2-40B4-BE49-F238E27FC236}">
                <a16:creationId xmlns="" xmlns:a16="http://schemas.microsoft.com/office/drawing/2014/main" id="{B3F63712-9711-E746-9FA3-ABF210E25127}"/>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10.1.2.2</a:t>
            </a:r>
            <a:r>
              <a:rPr kumimoji="1" lang="zh-CN" altLang="en-US" sz="1000" dirty="0">
                <a:solidFill>
                  <a:schemeClr val="bg1">
                    <a:lumMod val="95000"/>
                  </a:schemeClr>
                </a:solidFill>
              </a:rPr>
              <a:t>阐明必须坚持四项基本原则</a:t>
            </a:r>
          </a:p>
        </p:txBody>
      </p:sp>
      <p:grpSp>
        <p:nvGrpSpPr>
          <p:cNvPr id="14" name="组 13"/>
          <p:cNvGrpSpPr/>
          <p:nvPr/>
        </p:nvGrpSpPr>
        <p:grpSpPr>
          <a:xfrm>
            <a:off x="7729546" y="105648"/>
            <a:ext cx="4347925" cy="1511608"/>
            <a:chOff x="6083935" y="86995"/>
            <a:chExt cx="5960745" cy="2027554"/>
          </a:xfrm>
        </p:grpSpPr>
        <p:sp>
          <p:nvSpPr>
            <p:cNvPr id="17" name="圆角矩形 16"/>
            <p:cNvSpPr/>
            <p:nvPr/>
          </p:nvSpPr>
          <p:spPr>
            <a:xfrm>
              <a:off x="6083935" y="684530"/>
              <a:ext cx="3039745" cy="98996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19" name="左大括号 18"/>
            <p:cNvSpPr/>
            <p:nvPr/>
          </p:nvSpPr>
          <p:spPr>
            <a:xfrm>
              <a:off x="9295130" y="277495"/>
              <a:ext cx="191135" cy="180403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20" name="圆角矩形 19"/>
            <p:cNvSpPr/>
            <p:nvPr/>
          </p:nvSpPr>
          <p:spPr>
            <a:xfrm>
              <a:off x="9493885" y="86995"/>
              <a:ext cx="2550795" cy="54229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伟大的历史性转折</a:t>
              </a:r>
            </a:p>
          </p:txBody>
        </p:sp>
        <p:sp>
          <p:nvSpPr>
            <p:cNvPr id="21" name="圆角矩形 20"/>
            <p:cNvSpPr/>
            <p:nvPr/>
          </p:nvSpPr>
          <p:spPr>
            <a:xfrm>
              <a:off x="9486266" y="839964"/>
              <a:ext cx="2550795" cy="54229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回顾过去</a:t>
              </a:r>
            </a:p>
          </p:txBody>
        </p:sp>
        <p:sp>
          <p:nvSpPr>
            <p:cNvPr id="24" name="圆角矩形 23"/>
            <p:cNvSpPr/>
            <p:nvPr/>
          </p:nvSpPr>
          <p:spPr>
            <a:xfrm>
              <a:off x="9486266" y="1572259"/>
              <a:ext cx="2550795" cy="54229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黑体" panose="02010609060101010101" pitchFamily="49" charset="-122"/>
                  <a:ea typeface="黑体" panose="02010609060101010101" pitchFamily="49" charset="-122"/>
                </a:rPr>
                <a:t>展望未来</a:t>
              </a:r>
            </a:p>
          </p:txBody>
        </p:sp>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70728" y="447778"/>
            <a:ext cx="5767529"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25" name="object 2"/>
          <p:cNvSpPr txBox="1">
            <a:spLocks noGrp="1"/>
          </p:cNvSpPr>
          <p:nvPr>
            <p:ph sz="half" idx="4294967295"/>
          </p:nvPr>
        </p:nvSpPr>
        <p:spPr>
          <a:xfrm>
            <a:off x="131354" y="1564972"/>
            <a:ext cx="6370320" cy="443711"/>
          </a:xfrm>
          <a:prstGeom prst="rect">
            <a:avLst/>
          </a:prstGeom>
        </p:spPr>
        <p:txBody>
          <a:bodyPr vert="horz" wrap="square" lIns="0" tIns="12700" rIns="0" bIns="0" rtlCol="0">
            <a:spAutoFit/>
          </a:bodyPr>
          <a:lstStyle/>
          <a:p>
            <a:pPr marL="0" indent="0">
              <a:lnSpc>
                <a:spcPct val="100000"/>
              </a:lnSpc>
              <a:spcBef>
                <a:spcPts val="100"/>
              </a:spcBef>
              <a:buNone/>
            </a:pPr>
            <a:r>
              <a:rPr dirty="0">
                <a:latin typeface="黑体" panose="02010609060101010101" pitchFamily="49" charset="-122"/>
                <a:ea typeface="黑体" panose="02010609060101010101" pitchFamily="49" charset="-122"/>
                <a:cs typeface="黑体" panose="02010609060101010101" pitchFamily="49" charset="-122"/>
              </a:rPr>
              <a:t>展望未</a:t>
            </a:r>
            <a:r>
              <a:rPr spc="-5" dirty="0">
                <a:latin typeface="黑体" panose="02010609060101010101" pitchFamily="49" charset="-122"/>
                <a:ea typeface="黑体" panose="02010609060101010101" pitchFamily="49" charset="-122"/>
                <a:cs typeface="黑体" panose="02010609060101010101" pitchFamily="49" charset="-122"/>
              </a:rPr>
              <a:t>来</a:t>
            </a:r>
            <a:r>
              <a:rPr lang="zh-CN" altLang="en-US"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原则</a:t>
            </a:r>
            <a:r>
              <a:rPr lang="en-US" altLang="zh-CN" sz="2400"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政治</a:t>
            </a:r>
            <a:r>
              <a:rPr lang="en-US" altLang="zh-CN" sz="2400"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经济</a:t>
            </a:r>
            <a:r>
              <a:rPr lang="en-US" altLang="zh-CN" sz="2400" spc="-5" dirty="0">
                <a:latin typeface="黑体" panose="02010609060101010101" pitchFamily="49" charset="-122"/>
                <a:ea typeface="黑体" panose="02010609060101010101" pitchFamily="49" charset="-122"/>
                <a:cs typeface="黑体" panose="02010609060101010101" pitchFamily="49" charset="-122"/>
              </a:rPr>
              <a:t>—</a:t>
            </a:r>
            <a:r>
              <a:rPr lang="zh-CN" altLang="en-US" sz="2400" spc="-5" dirty="0">
                <a:latin typeface="黑体" panose="02010609060101010101" pitchFamily="49" charset="-122"/>
                <a:ea typeface="黑体" panose="02010609060101010101" pitchFamily="49" charset="-122"/>
                <a:cs typeface="黑体" panose="02010609060101010101" pitchFamily="49" charset="-122"/>
              </a:rPr>
              <a:t>台湾</a:t>
            </a:r>
            <a:endParaRPr sz="2400" dirty="0">
              <a:latin typeface="黑体" panose="02010609060101010101" pitchFamily="49" charset="-122"/>
              <a:ea typeface="黑体" panose="02010609060101010101" pitchFamily="49" charset="-122"/>
              <a:cs typeface="黑体" panose="02010609060101010101" pitchFamily="49" charset="-122"/>
            </a:endParaRPr>
          </a:p>
        </p:txBody>
      </p:sp>
      <p:sp>
        <p:nvSpPr>
          <p:cNvPr id="26" name="文本框 25"/>
          <p:cNvSpPr txBox="1"/>
          <p:nvPr/>
        </p:nvSpPr>
        <p:spPr>
          <a:xfrm>
            <a:off x="970728" y="2792458"/>
            <a:ext cx="7953102" cy="2554545"/>
          </a:xfrm>
          <a:prstGeom prst="rect">
            <a:avLst/>
          </a:prstGeom>
          <a:noFill/>
        </p:spPr>
        <p:txBody>
          <a:bodyPr wrap="square" rtlCol="0" anchor="t">
            <a:spAutoFit/>
          </a:bodyPr>
          <a:lstStyle/>
          <a:p>
            <a:r>
              <a:rPr lang="zh-CN" altLang="en-US" sz="2000" dirty="0">
                <a:latin typeface="黑体" panose="02010609060101010101" pitchFamily="49" charset="-122"/>
                <a:ea typeface="黑体" panose="02010609060101010101" pitchFamily="49" charset="-122"/>
                <a:cs typeface="黑体" panose="02010609060101010101" pitchFamily="49" charset="-122"/>
              </a:rPr>
              <a:t>原则：邓小平在</a:t>
            </a:r>
            <a:r>
              <a:rPr lang="en-US" altLang="zh-CN" sz="2000" dirty="0">
                <a:latin typeface="黑体" panose="02010609060101010101" pitchFamily="49" charset="-122"/>
                <a:ea typeface="黑体" panose="02010609060101010101" pitchFamily="49" charset="-122"/>
                <a:cs typeface="黑体" panose="02010609060101010101" pitchFamily="49" charset="-122"/>
              </a:rPr>
              <a:t>1979</a:t>
            </a:r>
            <a:r>
              <a:rPr lang="zh-CN" altLang="en-US" sz="2000" dirty="0">
                <a:latin typeface="黑体" panose="02010609060101010101" pitchFamily="49" charset="-122"/>
                <a:ea typeface="黑体" panose="02010609060101010101" pitchFamily="49" charset="-122"/>
                <a:cs typeface="黑体" panose="02010609060101010101" pitchFamily="49" charset="-122"/>
              </a:rPr>
              <a:t>年</a:t>
            </a:r>
            <a:r>
              <a:rPr lang="zh-CN" altLang="en-US" sz="2000" b="1" dirty="0">
                <a:solidFill>
                  <a:srgbClr val="C00000"/>
                </a:solidFill>
                <a:latin typeface="黑体" panose="02010609060101010101" pitchFamily="49" charset="-122"/>
                <a:ea typeface="黑体" panose="02010609060101010101" pitchFamily="49" charset="-122"/>
              </a:rPr>
              <a:t>务虚会</a:t>
            </a:r>
            <a:r>
              <a:rPr lang="zh-CN" altLang="en-US" sz="2000" dirty="0">
                <a:latin typeface="黑体" panose="02010609060101010101" pitchFamily="49" charset="-122"/>
                <a:ea typeface="黑体" panose="02010609060101010101" pitchFamily="49" charset="-122"/>
                <a:cs typeface="黑体" panose="02010609060101010101" pitchFamily="49" charset="-122"/>
              </a:rPr>
              <a:t>中提出</a:t>
            </a:r>
            <a:r>
              <a:rPr lang="zh-CN" altLang="en-US" sz="2000" b="1" dirty="0">
                <a:solidFill>
                  <a:srgbClr val="C00000"/>
                </a:solidFill>
                <a:latin typeface="黑体" panose="02010609060101010101" pitchFamily="49" charset="-122"/>
                <a:ea typeface="黑体" panose="02010609060101010101" pitchFamily="49" charset="-122"/>
              </a:rPr>
              <a:t>四项基本原则</a:t>
            </a:r>
            <a:r>
              <a:rPr lang="zh-CN" altLang="en-US" sz="2000" dirty="0">
                <a:latin typeface="黑体" panose="02010609060101010101" pitchFamily="49" charset="-122"/>
                <a:ea typeface="黑体" panose="02010609060101010101" pitchFamily="49" charset="-122"/>
                <a:cs typeface="黑体" panose="02010609060101010101" pitchFamily="49" charset="-122"/>
              </a:rPr>
              <a:t>。</a:t>
            </a: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政治：1980</a:t>
            </a:r>
            <a:r>
              <a:rPr lang="zh-CN" altLang="en-US" sz="2000" b="1" dirty="0">
                <a:solidFill>
                  <a:srgbClr val="C00000"/>
                </a:solidFill>
                <a:latin typeface="黑体" panose="02010609060101010101" pitchFamily="49" charset="-122"/>
                <a:ea typeface="黑体" panose="02010609060101010101" pitchFamily="49" charset="-122"/>
              </a:rPr>
              <a:t>政治体制</a:t>
            </a:r>
            <a:r>
              <a:rPr lang="zh-CN" altLang="en-US" sz="2000" dirty="0">
                <a:latin typeface="黑体" panose="02010609060101010101" pitchFamily="49" charset="-122"/>
                <a:ea typeface="黑体" panose="02010609060101010101" pitchFamily="49" charset="-122"/>
                <a:cs typeface="黑体" panose="02010609060101010101" pitchFamily="49" charset="-122"/>
              </a:rPr>
              <a:t>改革：《党和国家领导制度的改革》</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经济：1980年5月，中央决定在</a:t>
            </a:r>
            <a:r>
              <a:rPr lang="zh-CN" altLang="en-US" sz="2000" b="1" dirty="0">
                <a:solidFill>
                  <a:srgbClr val="C00000"/>
                </a:solidFill>
                <a:latin typeface="黑体" panose="02010609060101010101" pitchFamily="49" charset="-122"/>
                <a:ea typeface="黑体" panose="02010609060101010101" pitchFamily="49" charset="-122"/>
              </a:rPr>
              <a:t>深圳、珠海、汕头和厦门</a:t>
            </a:r>
            <a:r>
              <a:rPr lang="zh-CN" altLang="en-US" sz="2000" dirty="0">
                <a:latin typeface="黑体" panose="02010609060101010101" pitchFamily="49" charset="-122"/>
                <a:ea typeface="黑体" panose="02010609060101010101" pitchFamily="49" charset="-122"/>
                <a:cs typeface="黑体" panose="02010609060101010101" pitchFamily="49" charset="-122"/>
              </a:rPr>
              <a:t>设立经济特区。</a:t>
            </a:r>
          </a:p>
          <a:p>
            <a:endParaRPr lang="zh-CN" altLang="en-US" sz="2000" b="1" dirty="0">
              <a:solidFill>
                <a:srgbClr val="C00000"/>
              </a:solidFill>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台湾：1979年1月1日，全国人大常委会</a:t>
            </a:r>
            <a:r>
              <a:rPr lang="zh-CN" altLang="en-US" sz="2000" b="1" dirty="0">
                <a:solidFill>
                  <a:srgbClr val="C00000"/>
                </a:solidFill>
                <a:latin typeface="黑体" panose="02010609060101010101" pitchFamily="49" charset="-122"/>
                <a:ea typeface="黑体" panose="02010609060101010101" pitchFamily="49" charset="-122"/>
              </a:rPr>
              <a:t>《告台湾同胞书》</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grpSp>
        <p:nvGrpSpPr>
          <p:cNvPr id="11" name="组 10"/>
          <p:cNvGrpSpPr/>
          <p:nvPr/>
        </p:nvGrpSpPr>
        <p:grpSpPr>
          <a:xfrm>
            <a:off x="7729546" y="105648"/>
            <a:ext cx="4347925" cy="1511608"/>
            <a:chOff x="6083935" y="86995"/>
            <a:chExt cx="5960745" cy="2027554"/>
          </a:xfrm>
        </p:grpSpPr>
        <p:sp>
          <p:nvSpPr>
            <p:cNvPr id="13" name="圆角矩形 12"/>
            <p:cNvSpPr/>
            <p:nvPr/>
          </p:nvSpPr>
          <p:spPr>
            <a:xfrm>
              <a:off x="6083935" y="684530"/>
              <a:ext cx="3039745" cy="98996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14" name="左大括号 13"/>
            <p:cNvSpPr/>
            <p:nvPr/>
          </p:nvSpPr>
          <p:spPr>
            <a:xfrm>
              <a:off x="9295130" y="277495"/>
              <a:ext cx="191135" cy="180403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9493885" y="86995"/>
              <a:ext cx="2550795" cy="54229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伟大的历史性转折</a:t>
              </a:r>
            </a:p>
          </p:txBody>
        </p:sp>
        <p:sp>
          <p:nvSpPr>
            <p:cNvPr id="19" name="圆角矩形 18"/>
            <p:cNvSpPr/>
            <p:nvPr/>
          </p:nvSpPr>
          <p:spPr>
            <a:xfrm>
              <a:off x="9486266" y="839964"/>
              <a:ext cx="2550795" cy="54229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回顾过去</a:t>
              </a:r>
            </a:p>
          </p:txBody>
        </p:sp>
        <p:sp>
          <p:nvSpPr>
            <p:cNvPr id="20" name="圆角矩形 19"/>
            <p:cNvSpPr/>
            <p:nvPr/>
          </p:nvSpPr>
          <p:spPr>
            <a:xfrm>
              <a:off x="9486266" y="1572259"/>
              <a:ext cx="2550795" cy="54229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黑体" panose="02010609060101010101" pitchFamily="49" charset="-122"/>
                  <a:ea typeface="黑体" panose="02010609060101010101" pitchFamily="49" charset="-122"/>
                </a:rPr>
                <a:t>展望未来</a:t>
              </a:r>
            </a:p>
          </p:txBody>
        </p:sp>
      </p:grpSp>
      <p:sp>
        <p:nvSpPr>
          <p:cNvPr id="15" name="文本框 14">
            <a:extLst>
              <a:ext uri="{FF2B5EF4-FFF2-40B4-BE49-F238E27FC236}">
                <a16:creationId xmlns="" xmlns:a16="http://schemas.microsoft.com/office/drawing/2014/main" id="{07034013-45B4-1846-8781-169B59AA19EF}"/>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10.1.2.2</a:t>
            </a:r>
            <a:r>
              <a:rPr kumimoji="1" lang="zh-CN" altLang="en-US" sz="1000" dirty="0">
                <a:solidFill>
                  <a:schemeClr val="bg1">
                    <a:lumMod val="95000"/>
                  </a:schemeClr>
                </a:solidFill>
              </a:rPr>
              <a:t>阐明必须坚持四项基本原则</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70728" y="447778"/>
            <a:ext cx="10192076"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53" name="文本框 52"/>
          <p:cNvSpPr txBox="1"/>
          <p:nvPr/>
        </p:nvSpPr>
        <p:spPr>
          <a:xfrm>
            <a:off x="-347980" y="1791335"/>
            <a:ext cx="4157345" cy="3415030"/>
          </a:xfrm>
          <a:prstGeom prst="rect">
            <a:avLst/>
          </a:prstGeom>
          <a:noFill/>
        </p:spPr>
        <p:txBody>
          <a:bodyPr wrap="square" rtlCol="0">
            <a:spAutoFit/>
          </a:bodyPr>
          <a:lstStyle/>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en-US" altLang="zh-CN" sz="2400" dirty="0">
                <a:latin typeface="黑体" panose="02010609060101010101" pitchFamily="49" charset="-122"/>
                <a:ea typeface="黑体" panose="02010609060101010101" pitchFamily="49" charset="-122"/>
                <a:cs typeface="黑体" panose="02010609060101010101" pitchFamily="49" charset="-122"/>
              </a:rPr>
              <a:t>1979</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年务虚会</a:t>
            </a: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en-US" altLang="zh-CN" sz="2400" dirty="0">
                <a:latin typeface="黑体" panose="02010609060101010101" pitchFamily="49" charset="-122"/>
                <a:ea typeface="黑体" panose="02010609060101010101" pitchFamily="49" charset="-122"/>
                <a:cs typeface="黑体" panose="02010609060101010101" pitchFamily="49" charset="-122"/>
              </a:rPr>
              <a:t>1979</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年全国人大常委会</a:t>
            </a: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en-US" altLang="zh-CN" sz="2400" dirty="0">
                <a:latin typeface="黑体" panose="02010609060101010101" pitchFamily="49" charset="-122"/>
                <a:ea typeface="黑体" panose="02010609060101010101" pitchFamily="49" charset="-122"/>
                <a:cs typeface="黑体" panose="02010609060101010101" pitchFamily="49" charset="-122"/>
              </a:rPr>
              <a:t>1980</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年</a:t>
            </a:r>
            <a:r>
              <a:rPr kumimoji="1" lang="zh-CN" sz="2400" dirty="0">
                <a:latin typeface="黑体" panose="02010609060101010101" pitchFamily="49" charset="-122"/>
                <a:ea typeface="黑体" panose="02010609060101010101" pitchFamily="49" charset="-122"/>
                <a:cs typeface="黑体" panose="02010609060101010101" pitchFamily="49" charset="-122"/>
              </a:rPr>
              <a:t>政治体制改革</a:t>
            </a:r>
          </a:p>
        </p:txBody>
      </p:sp>
      <p:sp>
        <p:nvSpPr>
          <p:cNvPr id="36" name="文本框 35"/>
          <p:cNvSpPr txBox="1"/>
          <p:nvPr/>
        </p:nvSpPr>
        <p:spPr>
          <a:xfrm>
            <a:off x="6371590" y="1600200"/>
            <a:ext cx="3980180" cy="4831080"/>
          </a:xfrm>
          <a:prstGeom prst="rect">
            <a:avLst/>
          </a:prstGeom>
          <a:noFill/>
        </p:spPr>
        <p:txBody>
          <a:bodyPr wrap="square" rtlCol="0">
            <a:spAutoFit/>
          </a:bodyPr>
          <a:lstStyle/>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rPr>
              <a:t> 告台湾同胞书</a:t>
            </a: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rPr>
              <a:t> </a:t>
            </a: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rPr>
              <a:t> 四项基本原则</a:t>
            </a: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rPr>
              <a:t>《党和国家领导制度的改革》</a:t>
            </a:r>
            <a:endParaRPr lang="zh-CN" altLang="en-US" sz="2000"/>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文本框 4">
            <a:extLst>
              <a:ext uri="{FF2B5EF4-FFF2-40B4-BE49-F238E27FC236}">
                <a16:creationId xmlns="" xmlns:a16="http://schemas.microsoft.com/office/drawing/2014/main" id="{8BD34367-E5EF-9A44-9A7D-BFFFEDE74979}"/>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10.1.2.2</a:t>
            </a:r>
            <a:r>
              <a:rPr kumimoji="1" lang="zh-CN" altLang="en-US" sz="1000" dirty="0">
                <a:solidFill>
                  <a:schemeClr val="bg1">
                    <a:lumMod val="95000"/>
                  </a:schemeClr>
                </a:solidFill>
              </a:rPr>
              <a:t>阐明必须坚持四项基本原则</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70728" y="447778"/>
            <a:ext cx="10192076"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53" name="文本框 52"/>
          <p:cNvSpPr txBox="1"/>
          <p:nvPr/>
        </p:nvSpPr>
        <p:spPr>
          <a:xfrm>
            <a:off x="-347980" y="1791335"/>
            <a:ext cx="4157345" cy="3415030"/>
          </a:xfrm>
          <a:prstGeom prst="rect">
            <a:avLst/>
          </a:prstGeom>
          <a:noFill/>
        </p:spPr>
        <p:txBody>
          <a:bodyPr wrap="square" rtlCol="0">
            <a:spAutoFit/>
          </a:bodyPr>
          <a:lstStyle/>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en-US" altLang="zh-CN" sz="2400" dirty="0">
                <a:latin typeface="黑体" panose="02010609060101010101" pitchFamily="49" charset="-122"/>
                <a:ea typeface="黑体" panose="02010609060101010101" pitchFamily="49" charset="-122"/>
                <a:cs typeface="黑体" panose="02010609060101010101" pitchFamily="49" charset="-122"/>
              </a:rPr>
              <a:t>1979</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年务虚会</a:t>
            </a: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en-US" altLang="zh-CN" sz="2400" dirty="0">
                <a:latin typeface="黑体" panose="02010609060101010101" pitchFamily="49" charset="-122"/>
                <a:ea typeface="黑体" panose="02010609060101010101" pitchFamily="49" charset="-122"/>
                <a:cs typeface="黑体" panose="02010609060101010101" pitchFamily="49" charset="-122"/>
              </a:rPr>
              <a:t>1979</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年全国人大常委会</a:t>
            </a: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en-US" altLang="zh-CN" sz="2400" dirty="0">
                <a:latin typeface="黑体" panose="02010609060101010101" pitchFamily="49" charset="-122"/>
                <a:ea typeface="黑体" panose="02010609060101010101" pitchFamily="49" charset="-122"/>
                <a:cs typeface="黑体" panose="02010609060101010101" pitchFamily="49" charset="-122"/>
              </a:rPr>
              <a:t>1980</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年</a:t>
            </a:r>
            <a:r>
              <a:rPr kumimoji="1" lang="zh-CN" sz="2400" dirty="0">
                <a:latin typeface="黑体" panose="02010609060101010101" pitchFamily="49" charset="-122"/>
                <a:ea typeface="黑体" panose="02010609060101010101" pitchFamily="49" charset="-122"/>
                <a:cs typeface="黑体" panose="02010609060101010101" pitchFamily="49" charset="-122"/>
              </a:rPr>
              <a:t>政治体制改革</a:t>
            </a:r>
          </a:p>
        </p:txBody>
      </p:sp>
      <p:sp>
        <p:nvSpPr>
          <p:cNvPr id="36" name="文本框 35"/>
          <p:cNvSpPr txBox="1"/>
          <p:nvPr/>
        </p:nvSpPr>
        <p:spPr>
          <a:xfrm>
            <a:off x="6371590" y="1600200"/>
            <a:ext cx="3980180" cy="4831080"/>
          </a:xfrm>
          <a:prstGeom prst="rect">
            <a:avLst/>
          </a:prstGeom>
          <a:noFill/>
        </p:spPr>
        <p:txBody>
          <a:bodyPr wrap="square" rtlCol="0">
            <a:spAutoFit/>
          </a:bodyPr>
          <a:lstStyle/>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rPr>
              <a:t> 告台湾同胞书</a:t>
            </a: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rPr>
              <a:t> </a:t>
            </a: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rPr>
              <a:t> 四项基本原则</a:t>
            </a: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rPr>
              <a:t>《党和国家领导制度的改革》</a:t>
            </a:r>
            <a:endParaRPr lang="zh-CN" altLang="en-US" sz="2000" dirty="0"/>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cxnSp>
        <p:nvCxnSpPr>
          <p:cNvPr id="66" name="直线连接符 65"/>
          <p:cNvCxnSpPr/>
          <p:nvPr/>
        </p:nvCxnSpPr>
        <p:spPr>
          <a:xfrm>
            <a:off x="3712210" y="2847340"/>
            <a:ext cx="2849880" cy="95631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 name="直线连接符 65"/>
          <p:cNvCxnSpPr/>
          <p:nvPr/>
        </p:nvCxnSpPr>
        <p:spPr>
          <a:xfrm flipV="1">
            <a:off x="3783965" y="2737485"/>
            <a:ext cx="2765425" cy="110553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 name="直线连接符 65"/>
          <p:cNvCxnSpPr/>
          <p:nvPr/>
        </p:nvCxnSpPr>
        <p:spPr>
          <a:xfrm flipV="1">
            <a:off x="3757295" y="4935855"/>
            <a:ext cx="2764790" cy="3937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 xmlns:a16="http://schemas.microsoft.com/office/drawing/2014/main" id="{FCB6F3B9-7534-0C42-9427-BD1B7AD398FF}"/>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10.1.2.2</a:t>
            </a:r>
            <a:r>
              <a:rPr kumimoji="1" lang="zh-CN" altLang="en-US" sz="1000" dirty="0">
                <a:solidFill>
                  <a:schemeClr val="bg1">
                    <a:lumMod val="95000"/>
                  </a:schemeClr>
                </a:solidFill>
              </a:rPr>
              <a:t>阐明必须坚持四项基本原则</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1.</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中共中央通过</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关于建国以来党的若干历史问题的决议</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的会议是（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十一届三中全会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十一届六中全会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十二届三中全会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十二届六中全会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1.</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中共中央通过</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关于建国以来党的若干历史问题的决议</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的会议是（ </a:t>
            </a:r>
            <a:r>
              <a:rPr lang="en-US" altLang="zh-CN"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十一届三中全会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十一届六中全会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十二届三中全会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十二届六中全会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2.</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1979</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年，邓小平在中央理论工作务虚会上首次明确提出，必须坚持（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拨乱反正</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解放思想</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四项基本原则</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以经济建设为中心</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2.</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1979</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年，邓小平在中央理论工作务虚会上首次明确提出，必须坚持（ </a:t>
            </a:r>
            <a:r>
              <a:rPr lang="en-US" altLang="zh-CN"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拨乱反正</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解放思想</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四项基本原则</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以经济建设为中心</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2923409"/>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改革开放与现代化建设新时期</a:t>
            </a:r>
          </a:p>
        </p:txBody>
      </p:sp>
      <p:sp>
        <p:nvSpPr>
          <p:cNvPr id="3" name="左大括号 2"/>
          <p:cNvSpPr/>
          <p:nvPr/>
        </p:nvSpPr>
        <p:spPr>
          <a:xfrm>
            <a:off x="2220386" y="1021967"/>
            <a:ext cx="250222" cy="508667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1444753"/>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第一节：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14" name="圆角矩形 13"/>
          <p:cNvSpPr/>
          <p:nvPr/>
        </p:nvSpPr>
        <p:spPr>
          <a:xfrm>
            <a:off x="2506180" y="4794009"/>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三</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6" name="左大括号 5"/>
          <p:cNvSpPr/>
          <p:nvPr/>
        </p:nvSpPr>
        <p:spPr>
          <a:xfrm>
            <a:off x="6102761" y="800343"/>
            <a:ext cx="229119" cy="216356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7" name="圆角矩形 6"/>
          <p:cNvSpPr/>
          <p:nvPr/>
        </p:nvSpPr>
        <p:spPr>
          <a:xfrm>
            <a:off x="6350920" y="7006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伟大的历史性转折</a:t>
            </a:r>
          </a:p>
        </p:txBody>
      </p:sp>
      <p:sp>
        <p:nvSpPr>
          <p:cNvPr id="11" name="圆角矩形 10"/>
          <p:cNvSpPr/>
          <p:nvPr/>
        </p:nvSpPr>
        <p:spPr>
          <a:xfrm>
            <a:off x="6331880" y="1469178"/>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回顾过去</a:t>
            </a:r>
          </a:p>
        </p:txBody>
      </p:sp>
      <p:sp>
        <p:nvSpPr>
          <p:cNvPr id="12" name="圆角矩形 11"/>
          <p:cNvSpPr/>
          <p:nvPr/>
        </p:nvSpPr>
        <p:spPr>
          <a:xfrm>
            <a:off x="6331880" y="2214618"/>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展望未来</a:t>
            </a:r>
          </a:p>
        </p:txBody>
      </p:sp>
      <p:sp>
        <p:nvSpPr>
          <p:cNvPr id="10" name="左大括号 9"/>
          <p:cNvSpPr/>
          <p:nvPr/>
        </p:nvSpPr>
        <p:spPr>
          <a:xfrm>
            <a:off x="6193648" y="4523470"/>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69960" y="4408396"/>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5" name="圆角矩形 14"/>
          <p:cNvSpPr/>
          <p:nvPr/>
        </p:nvSpPr>
        <p:spPr>
          <a:xfrm>
            <a:off x="6369960" y="5595829"/>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spTree>
    <p:extLst>
      <p:ext uri="{BB962C8B-B14F-4D97-AF65-F5344CB8AC3E}">
        <p14:creationId xmlns:p14="http://schemas.microsoft.com/office/powerpoint/2010/main" val="19257836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3026557"/>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社会主义基本制度的全面确立</a:t>
            </a:r>
          </a:p>
        </p:txBody>
      </p:sp>
      <p:sp>
        <p:nvSpPr>
          <p:cNvPr id="3" name="左大括号 2"/>
          <p:cNvSpPr/>
          <p:nvPr/>
        </p:nvSpPr>
        <p:spPr>
          <a:xfrm>
            <a:off x="2220386" y="1122109"/>
            <a:ext cx="231871" cy="519471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53580" y="1122109"/>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第一节：</a:t>
            </a:r>
          </a:p>
          <a:p>
            <a:pPr algn="ctr"/>
            <a:r>
              <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共同纲领</a:t>
            </a:r>
            <a:r>
              <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的全面实施与新民主主义革命任务的胜利完成</a:t>
            </a:r>
          </a:p>
        </p:txBody>
      </p:sp>
      <p:sp>
        <p:nvSpPr>
          <p:cNvPr id="6" name="圆角矩形 5"/>
          <p:cNvSpPr/>
          <p:nvPr/>
        </p:nvSpPr>
        <p:spPr>
          <a:xfrm>
            <a:off x="2470608" y="5301689"/>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第三节：</a:t>
            </a:r>
          </a:p>
          <a:p>
            <a:pPr algn="ctr">
              <a:spcBef>
                <a:spcPct val="20000"/>
              </a:spcBef>
            </a:pP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开辟中国社会主义改造道路</a:t>
            </a:r>
          </a:p>
        </p:txBody>
      </p:sp>
      <p:sp>
        <p:nvSpPr>
          <p:cNvPr id="14" name="圆角矩形 13"/>
          <p:cNvSpPr/>
          <p:nvPr/>
        </p:nvSpPr>
        <p:spPr>
          <a:xfrm>
            <a:off x="2453580" y="3160886"/>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制定过渡时期总路线</a:t>
            </a:r>
          </a:p>
        </p:txBody>
      </p:sp>
    </p:spTree>
    <p:extLst>
      <p:ext uri="{BB962C8B-B14F-4D97-AF65-F5344CB8AC3E}">
        <p14:creationId xmlns:p14="http://schemas.microsoft.com/office/powerpoint/2010/main" val="20217610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347522"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10" name="文本框 9"/>
          <p:cNvSpPr txBox="1"/>
          <p:nvPr/>
        </p:nvSpPr>
        <p:spPr>
          <a:xfrm>
            <a:off x="836281" y="3971210"/>
            <a:ext cx="10898505" cy="2031325"/>
          </a:xfrm>
          <a:prstGeom prst="rect">
            <a:avLst/>
          </a:prstGeom>
          <a:noFill/>
        </p:spPr>
        <p:txBody>
          <a:bodyPr wrap="square" rtlCol="0" anchor="t">
            <a:spAutoFit/>
          </a:bodyPr>
          <a:lstStyle/>
          <a:p>
            <a:r>
              <a:rPr lang="en-US" altLang="zh-CN" dirty="0">
                <a:latin typeface="黑体" panose="02010609060101010101" pitchFamily="49" charset="-122"/>
                <a:ea typeface="黑体" panose="02010609060101010101" pitchFamily="49" charset="-122"/>
                <a:cs typeface="黑体" panose="02010609060101010101" pitchFamily="49" charset="-122"/>
              </a:rPr>
              <a:t>      </a:t>
            </a:r>
            <a:r>
              <a:rPr lang="zh-CN" altLang="en-US" dirty="0">
                <a:latin typeface="黑体" panose="02010609060101010101" pitchFamily="49" charset="-122"/>
                <a:ea typeface="黑体" panose="02010609060101010101" pitchFamily="49" charset="-122"/>
                <a:cs typeface="黑体" panose="02010609060101010101" pitchFamily="49" charset="-122"/>
              </a:rPr>
              <a:t>邓小平理论                 </a:t>
            </a:r>
            <a:r>
              <a:rPr lang="zh-CN" altLang="en-US" dirty="0">
                <a:latin typeface="黑体" panose="02010609060101010101" pitchFamily="49" charset="-122"/>
                <a:ea typeface="黑体" panose="02010609060101010101" pitchFamily="49" charset="-122"/>
                <a:cs typeface="黑体" panose="02010609060101010101" pitchFamily="49" charset="-122"/>
                <a:sym typeface="+mn-ea"/>
              </a:rPr>
              <a:t>江泽民“三个代表”</a:t>
            </a:r>
            <a:endParaRPr lang="zh-CN" altLang="en-US" dirty="0">
              <a:latin typeface="黑体" panose="02010609060101010101" pitchFamily="49" charset="-122"/>
              <a:ea typeface="黑体" panose="02010609060101010101" pitchFamily="49" charset="-122"/>
              <a:cs typeface="黑体" panose="02010609060101010101" pitchFamily="49" charset="-122"/>
            </a:endParaRPr>
          </a:p>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    </a:t>
            </a: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什么是社会主义 </a:t>
            </a:r>
            <a:r>
              <a:rPr lang="zh-CN" altLang="en-US" dirty="0">
                <a:latin typeface="黑体" panose="02010609060101010101" pitchFamily="49" charset="-122"/>
                <a:ea typeface="黑体" panose="02010609060101010101" pitchFamily="49" charset="-122"/>
                <a:cs typeface="黑体" panose="02010609060101010101" pitchFamily="49" charset="-122"/>
                <a:sym typeface="+mn-ea"/>
              </a:rPr>
              <a:t>                                            </a:t>
            </a:r>
          </a:p>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   </a:t>
            </a: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怎样建设社会主义</a:t>
            </a:r>
          </a:p>
          <a:p>
            <a:endParaRPr lang="zh-CN" altLang="en-US" dirty="0">
              <a:latin typeface="黑体" panose="02010609060101010101" pitchFamily="49" charset="-122"/>
              <a:ea typeface="黑体" panose="02010609060101010101" pitchFamily="49" charset="-122"/>
              <a:cs typeface="黑体" panose="02010609060101010101" pitchFamily="49" charset="-122"/>
              <a:sym typeface="+mn-ea"/>
            </a:endParaRPr>
          </a:p>
          <a:p>
            <a:endParaRPr lang="zh-CN" altLang="en-US" dirty="0">
              <a:latin typeface="黑体" panose="02010609060101010101" pitchFamily="49" charset="-122"/>
              <a:ea typeface="黑体" panose="02010609060101010101" pitchFamily="49" charset="-122"/>
              <a:cs typeface="黑体" panose="02010609060101010101" pitchFamily="49" charset="-122"/>
              <a:sym typeface="+mn-ea"/>
            </a:endParaRPr>
          </a:p>
          <a:p>
            <a:pPr marL="285750" indent="-285750">
              <a:buFont typeface="Wingdings" panose="05000000000000000000" pitchFamily="2" charset="2"/>
              <a:buChar char="ü"/>
            </a:pPr>
            <a:r>
              <a:rPr lang="zh-CN" altLang="en-US" dirty="0">
                <a:latin typeface="黑体" panose="02010609060101010101" pitchFamily="49" charset="-122"/>
                <a:ea typeface="黑体" panose="02010609060101010101" pitchFamily="49" charset="-122"/>
                <a:cs typeface="黑体" panose="02010609060101010101" pitchFamily="49" charset="-122"/>
                <a:sym typeface="+mn-ea"/>
              </a:rPr>
              <a:t>党代会：三中讲经济，四中讲党建，六中讲思想文化</a:t>
            </a:r>
            <a:endParaRPr lang="zh-CN" altLang="en-US" dirty="0">
              <a:solidFill>
                <a:srgbClr val="FF0000"/>
              </a:solidFill>
              <a:latin typeface="微软雅黑" panose="020B0503020204020204" pitchFamily="34" charset="-122"/>
              <a:ea typeface="微软雅黑" panose="020B0503020204020204" pitchFamily="34" charset="-122"/>
              <a:sym typeface="+mn-ea"/>
            </a:endParaRPr>
          </a:p>
        </p:txBody>
      </p:sp>
      <p:pic>
        <p:nvPicPr>
          <p:cNvPr id="13" name="图片 12"/>
          <p:cNvPicPr>
            <a:picLocks noChangeAspect="1"/>
          </p:cNvPicPr>
          <p:nvPr/>
        </p:nvPicPr>
        <p:blipFill>
          <a:blip r:embed="rId2"/>
          <a:stretch>
            <a:fillRect/>
          </a:stretch>
        </p:blipFill>
        <p:spPr>
          <a:xfrm>
            <a:off x="1413510" y="1664652"/>
            <a:ext cx="1510665" cy="2018665"/>
          </a:xfrm>
          <a:prstGeom prst="rect">
            <a:avLst/>
          </a:prstGeom>
        </p:spPr>
      </p:pic>
      <p:pic>
        <p:nvPicPr>
          <p:cNvPr id="16" name="图片 15"/>
          <p:cNvPicPr>
            <a:picLocks noChangeAspect="1"/>
          </p:cNvPicPr>
          <p:nvPr/>
        </p:nvPicPr>
        <p:blipFill>
          <a:blip r:embed="rId3"/>
          <a:stretch>
            <a:fillRect/>
          </a:stretch>
        </p:blipFill>
        <p:spPr>
          <a:xfrm>
            <a:off x="4847259" y="1673542"/>
            <a:ext cx="1438275" cy="2004060"/>
          </a:xfrm>
          <a:prstGeom prst="rect">
            <a:avLst/>
          </a:prstGeom>
        </p:spPr>
      </p:pic>
      <p:pic>
        <p:nvPicPr>
          <p:cNvPr id="17" name="图片 16"/>
          <p:cNvPicPr>
            <a:picLocks noChangeAspect="1"/>
          </p:cNvPicPr>
          <p:nvPr/>
        </p:nvPicPr>
        <p:blipFill>
          <a:blip r:embed="rId4"/>
          <a:stretch>
            <a:fillRect/>
          </a:stretch>
        </p:blipFill>
        <p:spPr>
          <a:xfrm>
            <a:off x="8104127" y="1673542"/>
            <a:ext cx="1438275" cy="2009775"/>
          </a:xfrm>
          <a:prstGeom prst="rect">
            <a:avLst/>
          </a:prstGeom>
        </p:spPr>
      </p:pic>
      <p:sp>
        <p:nvSpPr>
          <p:cNvPr id="18" name="文本框 17"/>
          <p:cNvSpPr txBox="1"/>
          <p:nvPr/>
        </p:nvSpPr>
        <p:spPr>
          <a:xfrm>
            <a:off x="4764442" y="4511554"/>
            <a:ext cx="1783080" cy="645160"/>
          </a:xfrm>
          <a:prstGeom prst="rect">
            <a:avLst/>
          </a:prstGeom>
          <a:noFill/>
        </p:spPr>
        <p:txBody>
          <a:bodyPr wrap="none" rtlCol="0" anchor="t">
            <a:spAutoFit/>
          </a:bodyPr>
          <a:lstStyle/>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建设什么样的党</a:t>
            </a:r>
          </a:p>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  怎样建设党</a:t>
            </a:r>
            <a:endParaRPr lang="zh-CN" altLang="en-US" dirty="0"/>
          </a:p>
        </p:txBody>
      </p:sp>
      <p:sp>
        <p:nvSpPr>
          <p:cNvPr id="19" name="文本框 18"/>
          <p:cNvSpPr txBox="1"/>
          <p:nvPr/>
        </p:nvSpPr>
        <p:spPr>
          <a:xfrm>
            <a:off x="7896714" y="4509389"/>
            <a:ext cx="2011680" cy="645160"/>
          </a:xfrm>
          <a:prstGeom prst="rect">
            <a:avLst/>
          </a:prstGeom>
          <a:noFill/>
        </p:spPr>
        <p:txBody>
          <a:bodyPr wrap="none" rtlCol="0" anchor="t">
            <a:spAutoFit/>
          </a:bodyPr>
          <a:lstStyle/>
          <a:p>
            <a:pPr algn="ctr"/>
            <a:r>
              <a:rPr lang="zh-CN" altLang="en-US" dirty="0">
                <a:latin typeface="黑体" panose="02010609060101010101" pitchFamily="49" charset="-122"/>
                <a:ea typeface="黑体" panose="02010609060101010101" pitchFamily="49" charset="-122"/>
                <a:cs typeface="黑体" panose="02010609060101010101" pitchFamily="49" charset="-122"/>
                <a:sym typeface="+mn-ea"/>
              </a:rPr>
              <a:t>实现什么样的发展</a:t>
            </a:r>
          </a:p>
          <a:p>
            <a:pPr algn="ctr"/>
            <a:r>
              <a:rPr lang="zh-CN" altLang="en-US" dirty="0">
                <a:latin typeface="黑体" panose="02010609060101010101" pitchFamily="49" charset="-122"/>
                <a:ea typeface="黑体" panose="02010609060101010101" pitchFamily="49" charset="-122"/>
                <a:cs typeface="黑体" panose="02010609060101010101" pitchFamily="49" charset="-122"/>
                <a:sym typeface="+mn-ea"/>
              </a:rPr>
              <a:t>怎样发展</a:t>
            </a:r>
            <a:endParaRPr lang="zh-CN" altLang="en-US" dirty="0"/>
          </a:p>
        </p:txBody>
      </p:sp>
      <p:sp>
        <p:nvSpPr>
          <p:cNvPr id="20" name="文本框 19"/>
          <p:cNvSpPr txBox="1"/>
          <p:nvPr/>
        </p:nvSpPr>
        <p:spPr>
          <a:xfrm>
            <a:off x="7734838" y="3974063"/>
            <a:ext cx="2468880" cy="368300"/>
          </a:xfrm>
          <a:prstGeom prst="rect">
            <a:avLst/>
          </a:prstGeom>
          <a:noFill/>
        </p:spPr>
        <p:txBody>
          <a:bodyPr wrap="none" rtlCol="0" anchor="t">
            <a:spAutoFit/>
          </a:bodyPr>
          <a:lstStyle/>
          <a:p>
            <a:r>
              <a:rPr lang="zh-CN" altLang="en-US">
                <a:latin typeface="黑体" panose="02010609060101010101" pitchFamily="49" charset="-122"/>
                <a:ea typeface="黑体" panose="02010609060101010101" pitchFamily="49" charset="-122"/>
                <a:cs typeface="黑体" panose="02010609060101010101" pitchFamily="49" charset="-122"/>
                <a:sym typeface="+mn-ea"/>
              </a:rPr>
              <a:t>胡锦涛“科学发展观”</a:t>
            </a:r>
            <a:endParaRPr lang="zh-CN" altLang="en-US"/>
          </a:p>
        </p:txBody>
      </p:sp>
      <p:sp>
        <p:nvSpPr>
          <p:cNvPr id="21" name="圆角矩形 20"/>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2" name="组 1"/>
          <p:cNvGrpSpPr/>
          <p:nvPr/>
        </p:nvGrpSpPr>
        <p:grpSpPr>
          <a:xfrm>
            <a:off x="7130005" y="95172"/>
            <a:ext cx="4969629" cy="1629455"/>
            <a:chOff x="2453580" y="2906167"/>
            <a:chExt cx="6949154" cy="1838687"/>
          </a:xfrm>
        </p:grpSpPr>
        <p:sp>
          <p:nvSpPr>
            <p:cNvPr id="22" name="圆角矩形 21"/>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23" name="左大括号 22"/>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24" name="圆角矩形 23"/>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25" name="圆角矩形 24"/>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790246"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3" name="文本框 2"/>
          <p:cNvSpPr txBox="1"/>
          <p:nvPr/>
        </p:nvSpPr>
        <p:spPr>
          <a:xfrm>
            <a:off x="610324" y="2258268"/>
            <a:ext cx="10898505" cy="2677656"/>
          </a:xfrm>
          <a:prstGeom prst="rect">
            <a:avLst/>
          </a:prstGeom>
          <a:noFill/>
        </p:spPr>
        <p:txBody>
          <a:bodyPr wrap="square" rtlCol="0" anchor="t">
            <a:spAutoFit/>
          </a:bodyPr>
          <a:lstStyle/>
          <a:p>
            <a:r>
              <a:rPr lang="zh-CN" altLang="en-US" sz="2400" b="1" dirty="0">
                <a:latin typeface="黑体" panose="02010609060101010101" pitchFamily="49" charset="-122"/>
                <a:ea typeface="黑体" panose="02010609060101010101" pitchFamily="49" charset="-122"/>
                <a:cs typeface="黑体" panose="02010609060101010101" pitchFamily="49" charset="-122"/>
              </a:rPr>
              <a:t>十二大：</a:t>
            </a:r>
            <a:r>
              <a:rPr lang="zh-CN" altLang="en-US" sz="2400" dirty="0">
                <a:latin typeface="黑体" panose="02010609060101010101" pitchFamily="49" charset="-122"/>
                <a:ea typeface="黑体" panose="02010609060101010101" pitchFamily="49" charset="-122"/>
                <a:cs typeface="黑体" panose="02010609060101010101" pitchFamily="49" charset="-122"/>
              </a:rPr>
              <a:t>邓小平提出建设有</a:t>
            </a:r>
            <a:r>
              <a:rPr lang="zh-CN" altLang="en-US" sz="24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中国特色的社会主义</a:t>
            </a: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zh-CN" altLang="en-US" sz="2400" b="1" dirty="0">
                <a:latin typeface="黑体" panose="02010609060101010101" pitchFamily="49" charset="-122"/>
                <a:ea typeface="黑体" panose="02010609060101010101" pitchFamily="49" charset="-122"/>
                <a:cs typeface="黑体" panose="02010609060101010101" pitchFamily="49" charset="-122"/>
              </a:rPr>
              <a:t>十二届三中全会：</a:t>
            </a:r>
            <a:r>
              <a:rPr lang="zh-CN" altLang="en-US" sz="2400" dirty="0">
                <a:latin typeface="黑体" panose="02010609060101010101" pitchFamily="49" charset="-122"/>
                <a:ea typeface="黑体" panose="02010609060101010101" pitchFamily="49" charset="-122"/>
                <a:cs typeface="黑体" panose="02010609060101010101" pitchFamily="49" charset="-122"/>
              </a:rPr>
              <a:t>通过《关于经济体制改革的决定》</a:t>
            </a: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zh-CN" altLang="en-US" sz="2400" b="1" dirty="0">
                <a:latin typeface="黑体" panose="02010609060101010101" pitchFamily="49" charset="-122"/>
                <a:ea typeface="黑体" panose="02010609060101010101" pitchFamily="49" charset="-122"/>
                <a:cs typeface="黑体" panose="02010609060101010101" pitchFamily="49" charset="-122"/>
              </a:rPr>
              <a:t>十二届六中全会：</a:t>
            </a:r>
            <a:r>
              <a:rPr lang="zh-CN" altLang="en-US" sz="2400" dirty="0">
                <a:latin typeface="黑体" panose="02010609060101010101" pitchFamily="49" charset="-122"/>
                <a:ea typeface="黑体" panose="02010609060101010101" pitchFamily="49" charset="-122"/>
                <a:cs typeface="黑体" panose="02010609060101010101" pitchFamily="49" charset="-122"/>
              </a:rPr>
              <a:t>作出《关于社会主义精神文明建设指导方针的决议》</a:t>
            </a: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10" name="组 9"/>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2" name="左大括号 11"/>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6" name="圆角矩形 1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
        <p:nvSpPr>
          <p:cNvPr id="14" name="文本框 13"/>
          <p:cNvSpPr txBox="1"/>
          <p:nvPr/>
        </p:nvSpPr>
        <p:spPr>
          <a:xfrm>
            <a:off x="1044484" y="0"/>
            <a:ext cx="7147047" cy="553998"/>
          </a:xfrm>
          <a:prstGeom prst="rect">
            <a:avLst/>
          </a:prstGeom>
          <a:noFill/>
        </p:spPr>
        <p:txBody>
          <a:bodyPr wrap="square" rtlCol="0">
            <a:spAutoFit/>
          </a:bodyPr>
          <a:lstStyle/>
          <a:p>
            <a:r>
              <a:rPr lang="en-US" altLang="zh-CN" sz="1000" dirty="0">
                <a:solidFill>
                  <a:schemeClr val="bg1"/>
                </a:solidFill>
              </a:rPr>
              <a:t>10.2.1</a:t>
            </a:r>
            <a:r>
              <a:rPr lang="zh-CN" altLang="en-US" sz="1000" dirty="0">
                <a:solidFill>
                  <a:schemeClr val="bg1"/>
                </a:solidFill>
              </a:rPr>
              <a:t>改革开放的全面展开</a:t>
            </a:r>
            <a:endParaRPr lang="en-US" altLang="zh-CN" sz="1000" dirty="0">
              <a:solidFill>
                <a:schemeClr val="bg1"/>
              </a:solidFill>
            </a:endParaRPr>
          </a:p>
          <a:p>
            <a:r>
              <a:rPr lang="en-US" altLang="zh-CN" sz="1000" dirty="0">
                <a:solidFill>
                  <a:schemeClr val="bg1"/>
                </a:solidFill>
              </a:rPr>
              <a:t>10.2.2</a:t>
            </a:r>
            <a:r>
              <a:rPr lang="zh-CN" altLang="en-US" sz="1000" dirty="0">
                <a:solidFill>
                  <a:schemeClr val="bg1"/>
                </a:solidFill>
              </a:rPr>
              <a:t>改革开放和现代化建设的深入推进</a:t>
            </a:r>
            <a:endParaRPr lang="en-US" altLang="zh-CN" sz="1000" dirty="0">
              <a:solidFill>
                <a:schemeClr val="bg1"/>
              </a:solidFill>
            </a:endParaRPr>
          </a:p>
          <a:p>
            <a:r>
              <a:rPr lang="en-US" altLang="zh-CN" sz="1000" dirty="0">
                <a:solidFill>
                  <a:schemeClr val="bg1"/>
                </a:solidFill>
              </a:rPr>
              <a:t>10.2.3</a:t>
            </a:r>
            <a:r>
              <a:rPr lang="zh-CN" altLang="en-US" sz="1000" dirty="0">
                <a:solidFill>
                  <a:schemeClr val="bg1"/>
                </a:solidFill>
              </a:rPr>
              <a:t>中国特色社会主义事业的继续推进</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539927"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3" name="文本框 52"/>
          <p:cNvSpPr txBox="1"/>
          <p:nvPr/>
        </p:nvSpPr>
        <p:spPr>
          <a:xfrm>
            <a:off x="-495300" y="1743075"/>
            <a:ext cx="4157345" cy="3415030"/>
          </a:xfrm>
          <a:prstGeom prst="rect">
            <a:avLst/>
          </a:prstGeom>
          <a:noFill/>
        </p:spPr>
        <p:txBody>
          <a:bodyPr wrap="square" rtlCol="0">
            <a:spAutoFit/>
          </a:bodyPr>
          <a:lstStyle/>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    十二大</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十二届三中全会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十二届六中全会</a:t>
            </a:r>
          </a:p>
        </p:txBody>
      </p:sp>
      <p:sp>
        <p:nvSpPr>
          <p:cNvPr id="36" name="文本框 35"/>
          <p:cNvSpPr txBox="1"/>
          <p:nvPr/>
        </p:nvSpPr>
        <p:spPr>
          <a:xfrm>
            <a:off x="5387340" y="1600200"/>
            <a:ext cx="6888480" cy="4831080"/>
          </a:xfrm>
          <a:prstGeom prst="rect">
            <a:avLst/>
          </a:prstGeom>
          <a:noFill/>
        </p:spPr>
        <p:txBody>
          <a:bodyPr wrap="square" rtlCol="0">
            <a:spAutoFit/>
          </a:bodyPr>
          <a:lstStyle/>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rPr>
              <a:t> </a:t>
            </a:r>
            <a:r>
              <a:rPr lang="zh-CN" altLang="en-US" sz="2400">
                <a:latin typeface="黑体" panose="02010609060101010101" pitchFamily="49" charset="-122"/>
                <a:ea typeface="黑体" panose="02010609060101010101" pitchFamily="49" charset="-122"/>
                <a:cs typeface="黑体" panose="02010609060101010101" pitchFamily="49" charset="-122"/>
                <a:sym typeface="+mn-ea"/>
              </a:rPr>
              <a:t>《关于经济体制改革的决定》</a:t>
            </a:r>
            <a:endParaRPr lang="zh-CN" altLang="en-US" sz="240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rPr>
              <a:t> </a:t>
            </a: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400">
                <a:latin typeface="黑体" panose="02010609060101010101" pitchFamily="49" charset="-122"/>
                <a:ea typeface="黑体" panose="02010609060101010101" pitchFamily="49" charset="-122"/>
                <a:cs typeface="黑体" panose="02010609060101010101" pitchFamily="49" charset="-122"/>
                <a:sym typeface="+mn-ea"/>
              </a:rPr>
              <a:t>《关于社会主义精神文明建设指导方针的决议》</a:t>
            </a:r>
            <a:endParaRPr lang="zh-CN" altLang="en-US" sz="240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400">
                <a:latin typeface="黑体" panose="02010609060101010101" pitchFamily="49" charset="-122"/>
                <a:ea typeface="黑体" panose="02010609060101010101" pitchFamily="49" charset="-122"/>
                <a:cs typeface="黑体" panose="02010609060101010101" pitchFamily="49" charset="-122"/>
              </a:rPr>
              <a:t>  建设有中国特色的社会主义</a:t>
            </a:r>
            <a:endParaRPr lang="zh-CN" altLang="en-US" sz="2000"/>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10" name="组 9"/>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2" name="左大括号 11"/>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6" name="圆角矩形 1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
        <p:nvSpPr>
          <p:cNvPr id="15" name="文本框 14"/>
          <p:cNvSpPr txBox="1"/>
          <p:nvPr/>
        </p:nvSpPr>
        <p:spPr>
          <a:xfrm>
            <a:off x="1044484" y="0"/>
            <a:ext cx="7147047" cy="553998"/>
          </a:xfrm>
          <a:prstGeom prst="rect">
            <a:avLst/>
          </a:prstGeom>
          <a:noFill/>
        </p:spPr>
        <p:txBody>
          <a:bodyPr wrap="square" rtlCol="0">
            <a:spAutoFit/>
          </a:bodyPr>
          <a:lstStyle/>
          <a:p>
            <a:r>
              <a:rPr kumimoji="1" lang="en-US" altLang="zh-CN" sz="1000" dirty="0">
                <a:solidFill>
                  <a:schemeClr val="bg1">
                    <a:lumMod val="95000"/>
                  </a:schemeClr>
                </a:solidFill>
              </a:rPr>
              <a:t>10.2.1</a:t>
            </a:r>
            <a:r>
              <a:rPr kumimoji="1" lang="zh-CN" altLang="en-US" sz="1000" dirty="0">
                <a:solidFill>
                  <a:schemeClr val="bg1">
                    <a:lumMod val="95000"/>
                  </a:schemeClr>
                </a:solidFill>
              </a:rPr>
              <a:t>改革开放的全面展开</a:t>
            </a:r>
            <a:endParaRPr kumimoji="1" lang="en-US" altLang="zh-CN" sz="1000" dirty="0">
              <a:solidFill>
                <a:schemeClr val="bg1">
                  <a:lumMod val="95000"/>
                </a:schemeClr>
              </a:solidFill>
            </a:endParaRPr>
          </a:p>
          <a:p>
            <a:r>
              <a:rPr kumimoji="1" lang="en-US" altLang="zh-CN" sz="1000" dirty="0">
                <a:solidFill>
                  <a:schemeClr val="bg1">
                    <a:lumMod val="95000"/>
                  </a:schemeClr>
                </a:solidFill>
              </a:rPr>
              <a:t>10.2.2</a:t>
            </a:r>
            <a:r>
              <a:rPr kumimoji="1" lang="zh-CN" altLang="en-US" sz="1000" dirty="0">
                <a:solidFill>
                  <a:schemeClr val="bg1">
                    <a:lumMod val="95000"/>
                  </a:schemeClr>
                </a:solidFill>
              </a:rPr>
              <a:t>改革开放和现代化建设的深入推进</a:t>
            </a:r>
            <a:endParaRPr kumimoji="1" lang="en-US" altLang="zh-CN" sz="1000" dirty="0">
              <a:solidFill>
                <a:schemeClr val="bg1">
                  <a:lumMod val="95000"/>
                </a:schemeClr>
              </a:solidFill>
            </a:endParaRPr>
          </a:p>
          <a:p>
            <a:r>
              <a:rPr kumimoji="1" lang="en-US" altLang="zh-CN" sz="1000" dirty="0">
                <a:solidFill>
                  <a:schemeClr val="bg1">
                    <a:lumMod val="95000"/>
                  </a:schemeClr>
                </a:solidFill>
              </a:rPr>
              <a:t>10.2.3</a:t>
            </a:r>
            <a:r>
              <a:rPr kumimoji="1" lang="zh-CN" altLang="en-US" sz="1000" dirty="0">
                <a:solidFill>
                  <a:schemeClr val="bg1">
                    <a:lumMod val="95000"/>
                  </a:schemeClr>
                </a:solidFill>
              </a:rPr>
              <a:t>中国特色社会主义事业的继续推进</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6554175"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3" name="文本框 52"/>
          <p:cNvSpPr txBox="1"/>
          <p:nvPr/>
        </p:nvSpPr>
        <p:spPr>
          <a:xfrm>
            <a:off x="-495300" y="1743075"/>
            <a:ext cx="4157345" cy="3415030"/>
          </a:xfrm>
          <a:prstGeom prst="rect">
            <a:avLst/>
          </a:prstGeom>
          <a:noFill/>
        </p:spPr>
        <p:txBody>
          <a:bodyPr wrap="square" rtlCol="0">
            <a:spAutoFit/>
          </a:bodyPr>
          <a:lstStyle/>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    十二大</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十二届三中全会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十二届六中全会</a:t>
            </a:r>
          </a:p>
        </p:txBody>
      </p:sp>
      <p:sp>
        <p:nvSpPr>
          <p:cNvPr id="36" name="文本框 35"/>
          <p:cNvSpPr txBox="1"/>
          <p:nvPr/>
        </p:nvSpPr>
        <p:spPr>
          <a:xfrm>
            <a:off x="5387340" y="1600200"/>
            <a:ext cx="6888480" cy="4831080"/>
          </a:xfrm>
          <a:prstGeom prst="rect">
            <a:avLst/>
          </a:prstGeom>
          <a:noFill/>
        </p:spPr>
        <p:txBody>
          <a:bodyPr wrap="square" rtlCol="0">
            <a:spAutoFit/>
          </a:bodyPr>
          <a:lstStyle/>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rPr>
              <a:t> </a:t>
            </a:r>
            <a:r>
              <a:rPr lang="zh-CN" altLang="en-US" sz="2400">
                <a:latin typeface="黑体" panose="02010609060101010101" pitchFamily="49" charset="-122"/>
                <a:ea typeface="黑体" panose="02010609060101010101" pitchFamily="49" charset="-122"/>
                <a:cs typeface="黑体" panose="02010609060101010101" pitchFamily="49" charset="-122"/>
                <a:sym typeface="+mn-ea"/>
              </a:rPr>
              <a:t>《关于经济体制改革的决定》</a:t>
            </a:r>
            <a:endParaRPr lang="zh-CN" altLang="en-US" sz="240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rPr>
              <a:t> </a:t>
            </a:r>
          </a:p>
          <a:p>
            <a:pPr algn="l">
              <a:buNone/>
            </a:pPr>
            <a:r>
              <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400">
                <a:latin typeface="黑体" panose="02010609060101010101" pitchFamily="49" charset="-122"/>
                <a:ea typeface="黑体" panose="02010609060101010101" pitchFamily="49" charset="-122"/>
                <a:cs typeface="黑体" panose="02010609060101010101" pitchFamily="49" charset="-122"/>
                <a:sym typeface="+mn-ea"/>
              </a:rPr>
              <a:t>《关于社会主义精神文明建设指导方针的决议》</a:t>
            </a:r>
            <a:endParaRPr lang="zh-CN" altLang="en-US" sz="240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en-US" altLang="zh-CN" sz="24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400">
                <a:latin typeface="黑体" panose="02010609060101010101" pitchFamily="49" charset="-122"/>
                <a:ea typeface="黑体" panose="02010609060101010101" pitchFamily="49" charset="-122"/>
                <a:cs typeface="黑体" panose="02010609060101010101" pitchFamily="49" charset="-122"/>
              </a:rPr>
              <a:t>  建设有中国特色的社会主义</a:t>
            </a:r>
            <a:endParaRPr lang="zh-CN" altLang="en-US" sz="2000"/>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cxnSp>
        <p:nvCxnSpPr>
          <p:cNvPr id="66" name="直线连接符 65"/>
          <p:cNvCxnSpPr/>
          <p:nvPr/>
        </p:nvCxnSpPr>
        <p:spPr>
          <a:xfrm>
            <a:off x="3662045" y="2809875"/>
            <a:ext cx="2070100" cy="209423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 name="直线连接符 65"/>
          <p:cNvCxnSpPr/>
          <p:nvPr/>
        </p:nvCxnSpPr>
        <p:spPr>
          <a:xfrm flipV="1">
            <a:off x="3662045" y="2809875"/>
            <a:ext cx="2005965" cy="103251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 name="直线连接符 65"/>
          <p:cNvCxnSpPr/>
          <p:nvPr/>
        </p:nvCxnSpPr>
        <p:spPr>
          <a:xfrm flipV="1">
            <a:off x="3662045" y="3924300"/>
            <a:ext cx="2005965" cy="103251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2" name="圆角矩形 11"/>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
        <p:nvSpPr>
          <p:cNvPr id="10" name="文本框 9"/>
          <p:cNvSpPr txBox="1"/>
          <p:nvPr/>
        </p:nvSpPr>
        <p:spPr>
          <a:xfrm>
            <a:off x="1044484" y="0"/>
            <a:ext cx="7147047" cy="553998"/>
          </a:xfrm>
          <a:prstGeom prst="rect">
            <a:avLst/>
          </a:prstGeom>
          <a:noFill/>
        </p:spPr>
        <p:txBody>
          <a:bodyPr wrap="square" rtlCol="0">
            <a:spAutoFit/>
          </a:bodyPr>
          <a:lstStyle/>
          <a:p>
            <a:r>
              <a:rPr lang="en-US" altLang="zh-CN" sz="1000" dirty="0">
                <a:solidFill>
                  <a:schemeClr val="bg1"/>
                </a:solidFill>
              </a:rPr>
              <a:t>10.2.1</a:t>
            </a:r>
            <a:r>
              <a:rPr lang="zh-CN" altLang="en-US" sz="1000" dirty="0">
                <a:solidFill>
                  <a:schemeClr val="bg1"/>
                </a:solidFill>
              </a:rPr>
              <a:t>改革开放的全面展开</a:t>
            </a:r>
            <a:endParaRPr lang="en-US" altLang="zh-CN" sz="1000" dirty="0">
              <a:solidFill>
                <a:schemeClr val="bg1"/>
              </a:solidFill>
            </a:endParaRPr>
          </a:p>
          <a:p>
            <a:r>
              <a:rPr lang="en-US" altLang="zh-CN" sz="1000" dirty="0">
                <a:solidFill>
                  <a:schemeClr val="bg1"/>
                </a:solidFill>
              </a:rPr>
              <a:t>10.2.2</a:t>
            </a:r>
            <a:r>
              <a:rPr lang="zh-CN" altLang="en-US" sz="1000" dirty="0">
                <a:solidFill>
                  <a:schemeClr val="bg1"/>
                </a:solidFill>
              </a:rPr>
              <a:t>改革开放和现代化建设的深入推进</a:t>
            </a:r>
            <a:endParaRPr lang="en-US" altLang="zh-CN" sz="1000" dirty="0">
              <a:solidFill>
                <a:schemeClr val="bg1"/>
              </a:solidFill>
            </a:endParaRPr>
          </a:p>
          <a:p>
            <a:r>
              <a:rPr lang="en-US" altLang="zh-CN" sz="1000" dirty="0">
                <a:solidFill>
                  <a:schemeClr val="bg1"/>
                </a:solidFill>
              </a:rPr>
              <a:t>10.2.3</a:t>
            </a:r>
            <a:r>
              <a:rPr lang="zh-CN" altLang="en-US" sz="1000" dirty="0">
                <a:solidFill>
                  <a:schemeClr val="bg1"/>
                </a:solidFill>
              </a:rPr>
              <a:t>中国特色社会主义事业的继续推进</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6623623"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 name="文本框 4"/>
          <p:cNvSpPr txBox="1"/>
          <p:nvPr/>
        </p:nvSpPr>
        <p:spPr>
          <a:xfrm>
            <a:off x="419100" y="1954079"/>
            <a:ext cx="10898505" cy="3447098"/>
          </a:xfrm>
          <a:prstGeom prst="rect">
            <a:avLst/>
          </a:prstGeom>
          <a:noFill/>
        </p:spPr>
        <p:txBody>
          <a:bodyPr wrap="square" rtlCol="0" anchor="t">
            <a:spAutoFit/>
          </a:bodyPr>
          <a:lstStyle/>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zh-CN" altLang="en-US" sz="2000" b="1" dirty="0">
                <a:latin typeface="黑体" panose="02010609060101010101" pitchFamily="49" charset="-122"/>
                <a:ea typeface="黑体" panose="02010609060101010101" pitchFamily="49" charset="-122"/>
                <a:cs typeface="黑体" panose="02010609060101010101" pitchFamily="49" charset="-122"/>
              </a:rPr>
              <a:t>中共十三大：</a:t>
            </a:r>
            <a:endParaRPr lang="en-US" altLang="zh-CN" sz="2000" b="1"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b="1"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阐述社会主义初级阶段的理论：</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“一个中心，两个基本点”</a:t>
            </a:r>
            <a:r>
              <a:rPr lang="zh-CN" altLang="en-US"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三步走</a:t>
            </a:r>
            <a:r>
              <a:rPr lang="zh-CN" altLang="en-US" sz="2000" dirty="0">
                <a:latin typeface="黑体" panose="02010609060101010101" pitchFamily="49" charset="-122"/>
                <a:ea typeface="黑体" panose="02010609060101010101" pitchFamily="49" charset="-122"/>
                <a:cs typeface="黑体" panose="02010609060101010101" pitchFamily="49" charset="-122"/>
              </a:rPr>
              <a:t>战略。</a:t>
            </a: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                             一个中心：以</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经济建设</a:t>
            </a:r>
            <a:r>
              <a:rPr lang="zh-CN" altLang="en-US" sz="2000" dirty="0">
                <a:latin typeface="黑体" panose="02010609060101010101" pitchFamily="49" charset="-122"/>
                <a:ea typeface="黑体" panose="02010609060101010101" pitchFamily="49" charset="-122"/>
                <a:cs typeface="黑体" panose="02010609060101010101" pitchFamily="49" charset="-122"/>
              </a:rPr>
              <a:t>为中心</a:t>
            </a: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                             两个基本点：坚持</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四项基本原则</a:t>
            </a:r>
            <a:r>
              <a:rPr lang="zh-CN" altLang="en-US" sz="2000" dirty="0">
                <a:latin typeface="黑体" panose="02010609060101010101" pitchFamily="49" charset="-122"/>
                <a:ea typeface="黑体" panose="02010609060101010101" pitchFamily="49" charset="-122"/>
                <a:cs typeface="黑体" panose="02010609060101010101" pitchFamily="49" charset="-122"/>
              </a:rPr>
              <a:t>，坚持</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改革开放</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10" name="组 9"/>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2" name="左大括号 11"/>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6" name="圆角矩形 1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
        <p:nvSpPr>
          <p:cNvPr id="14" name="文本框 13">
            <a:extLst>
              <a:ext uri="{FF2B5EF4-FFF2-40B4-BE49-F238E27FC236}">
                <a16:creationId xmlns="" xmlns:a16="http://schemas.microsoft.com/office/drawing/2014/main" id="{B86AC67F-9936-AC45-B7D9-A51E2FEA34B0}"/>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10.2.2.1</a:t>
            </a:r>
            <a:r>
              <a:rPr kumimoji="1" lang="zh-CN" altLang="en-US" sz="1000" dirty="0">
                <a:solidFill>
                  <a:schemeClr val="bg1">
                    <a:lumMod val="95000"/>
                  </a:schemeClr>
                </a:solidFill>
              </a:rPr>
              <a:t>社会主义初级阶段理论和党的基本路线的提出</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6623623"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 name="文本框 4"/>
          <p:cNvSpPr txBox="1"/>
          <p:nvPr/>
        </p:nvSpPr>
        <p:spPr>
          <a:xfrm>
            <a:off x="419100" y="1954079"/>
            <a:ext cx="10898505" cy="3447098"/>
          </a:xfrm>
          <a:prstGeom prst="rect">
            <a:avLst/>
          </a:prstGeom>
          <a:noFill/>
        </p:spPr>
        <p:txBody>
          <a:bodyPr wrap="square" rtlCol="0" anchor="t">
            <a:spAutoFit/>
          </a:bodyPr>
          <a:lstStyle/>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zh-CN" altLang="en-US" sz="2000" b="1" dirty="0">
                <a:latin typeface="黑体" panose="02010609060101010101" pitchFamily="49" charset="-122"/>
                <a:ea typeface="黑体" panose="02010609060101010101" pitchFamily="49" charset="-122"/>
                <a:cs typeface="黑体" panose="02010609060101010101" pitchFamily="49" charset="-122"/>
              </a:rPr>
              <a:t>中共十三大</a:t>
            </a:r>
            <a:r>
              <a:rPr lang="zh-CN" altLang="en-US" sz="2000" b="1" dirty="0" smtClean="0">
                <a:latin typeface="黑体" panose="02010609060101010101" pitchFamily="49" charset="-122"/>
                <a:ea typeface="黑体" panose="02010609060101010101" pitchFamily="49" charset="-122"/>
                <a:cs typeface="黑体" panose="02010609060101010101" pitchFamily="49" charset="-122"/>
              </a:rPr>
              <a:t>：</a:t>
            </a:r>
            <a:endParaRPr lang="en-US" altLang="zh-CN" sz="2000" b="1" dirty="0" smtClean="0">
              <a:latin typeface="黑体" panose="02010609060101010101" pitchFamily="49" charset="-122"/>
              <a:ea typeface="黑体" panose="02010609060101010101" pitchFamily="49" charset="-122"/>
              <a:cs typeface="黑体" panose="02010609060101010101" pitchFamily="49" charset="-122"/>
            </a:endParaRPr>
          </a:p>
          <a:p>
            <a:endParaRPr lang="en-US" altLang="zh-CN" sz="2000" b="1" dirty="0" smtClean="0">
              <a:latin typeface="黑体" panose="02010609060101010101" pitchFamily="49" charset="-122"/>
              <a:ea typeface="黑体" panose="02010609060101010101" pitchFamily="49" charset="-122"/>
              <a:cs typeface="黑体" panose="02010609060101010101" pitchFamily="49" charset="-122"/>
            </a:endParaRPr>
          </a:p>
          <a:p>
            <a:r>
              <a:rPr lang="zh-CN" altLang="en-US" sz="2000" dirty="0" smtClean="0">
                <a:latin typeface="黑体" panose="02010609060101010101" pitchFamily="49" charset="-122"/>
                <a:ea typeface="黑体" panose="02010609060101010101" pitchFamily="49" charset="-122"/>
                <a:cs typeface="黑体" panose="02010609060101010101" pitchFamily="49" charset="-122"/>
              </a:rPr>
              <a:t>阐述</a:t>
            </a:r>
            <a:r>
              <a:rPr lang="zh-CN" altLang="en-US" sz="2000" dirty="0">
                <a:latin typeface="黑体" panose="02010609060101010101" pitchFamily="49" charset="-122"/>
                <a:ea typeface="黑体" panose="02010609060101010101" pitchFamily="49" charset="-122"/>
                <a:cs typeface="黑体" panose="02010609060101010101" pitchFamily="49" charset="-122"/>
              </a:rPr>
              <a:t>社会主义初级阶段的理论</a:t>
            </a:r>
            <a:r>
              <a:rPr lang="zh-CN" altLang="en-US" sz="20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000" b="1"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一个中心，两个基本点”</a:t>
            </a:r>
            <a:r>
              <a:rPr lang="zh-CN" altLang="en-US" sz="20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000" b="1"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三</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步走</a:t>
            </a:r>
            <a:r>
              <a:rPr lang="zh-CN" altLang="en-US" sz="2000" dirty="0">
                <a:latin typeface="黑体" panose="02010609060101010101" pitchFamily="49" charset="-122"/>
                <a:ea typeface="黑体" panose="02010609060101010101" pitchFamily="49" charset="-122"/>
                <a:cs typeface="黑体" panose="02010609060101010101" pitchFamily="49" charset="-122"/>
              </a:rPr>
              <a:t>战略。</a:t>
            </a:r>
          </a:p>
          <a:p>
            <a:endParaRPr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smtClean="0">
                <a:latin typeface="黑体" panose="02010609060101010101" pitchFamily="49" charset="-122"/>
                <a:ea typeface="黑体" panose="02010609060101010101" pitchFamily="49" charset="-122"/>
                <a:cs typeface="黑体" panose="02010609060101010101" pitchFamily="49" charset="-122"/>
              </a:rPr>
              <a:t>                             一</a:t>
            </a:r>
            <a:r>
              <a:rPr lang="zh-CN" altLang="en-US" sz="2000" dirty="0">
                <a:latin typeface="黑体" panose="02010609060101010101" pitchFamily="49" charset="-122"/>
                <a:ea typeface="黑体" panose="02010609060101010101" pitchFamily="49" charset="-122"/>
                <a:cs typeface="黑体" panose="02010609060101010101" pitchFamily="49" charset="-122"/>
              </a:rPr>
              <a:t>个中心：</a:t>
            </a:r>
            <a:r>
              <a:rPr lang="zh-CN" altLang="en-US" sz="2000" dirty="0" smtClean="0">
                <a:latin typeface="黑体" panose="02010609060101010101" pitchFamily="49" charset="-122"/>
                <a:ea typeface="黑体" panose="02010609060101010101" pitchFamily="49" charset="-122"/>
                <a:cs typeface="黑体" panose="02010609060101010101" pitchFamily="49" charset="-122"/>
              </a:rPr>
              <a:t>以</a:t>
            </a:r>
            <a:r>
              <a:rPr lang="zh-CN" altLang="en-US" sz="2000" b="1" u="sng"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a:t>
            </a:r>
            <a:r>
              <a:rPr lang="zh-CN" altLang="en-US" sz="2000" dirty="0" smtClean="0">
                <a:latin typeface="黑体" panose="02010609060101010101" pitchFamily="49" charset="-122"/>
                <a:ea typeface="黑体" panose="02010609060101010101" pitchFamily="49" charset="-122"/>
                <a:cs typeface="黑体" panose="02010609060101010101" pitchFamily="49" charset="-122"/>
              </a:rPr>
              <a:t>为</a:t>
            </a:r>
            <a:r>
              <a:rPr lang="zh-CN" altLang="en-US" sz="2000" dirty="0">
                <a:latin typeface="黑体" panose="02010609060101010101" pitchFamily="49" charset="-122"/>
                <a:ea typeface="黑体" panose="02010609060101010101" pitchFamily="49" charset="-122"/>
                <a:cs typeface="黑体" panose="02010609060101010101" pitchFamily="49" charset="-122"/>
              </a:rPr>
              <a:t>中心</a:t>
            </a: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smtClean="0">
                <a:latin typeface="黑体" panose="02010609060101010101" pitchFamily="49" charset="-122"/>
                <a:ea typeface="黑体" panose="02010609060101010101" pitchFamily="49" charset="-122"/>
                <a:cs typeface="黑体" panose="02010609060101010101" pitchFamily="49" charset="-122"/>
              </a:rPr>
              <a:t>                             两</a:t>
            </a:r>
            <a:r>
              <a:rPr lang="zh-CN" altLang="en-US" sz="2000" dirty="0">
                <a:latin typeface="黑体" panose="02010609060101010101" pitchFamily="49" charset="-122"/>
                <a:ea typeface="黑体" panose="02010609060101010101" pitchFamily="49" charset="-122"/>
                <a:cs typeface="黑体" panose="02010609060101010101" pitchFamily="49" charset="-122"/>
              </a:rPr>
              <a:t>个基本点：</a:t>
            </a:r>
            <a:r>
              <a:rPr lang="zh-CN" altLang="en-US" sz="2000" dirty="0" smtClean="0">
                <a:latin typeface="黑体" panose="02010609060101010101" pitchFamily="49" charset="-122"/>
                <a:ea typeface="黑体" panose="02010609060101010101" pitchFamily="49" charset="-122"/>
                <a:cs typeface="黑体" panose="02010609060101010101" pitchFamily="49" charset="-122"/>
              </a:rPr>
              <a:t>坚持</a:t>
            </a:r>
            <a:r>
              <a:rPr lang="zh-CN" altLang="en-US" sz="2000" b="1" u="sng"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a:t>
            </a:r>
            <a:r>
              <a:rPr lang="zh-CN" altLang="en-US" sz="2000" dirty="0" smtClean="0">
                <a:latin typeface="黑体" panose="02010609060101010101" pitchFamily="49" charset="-122"/>
                <a:ea typeface="黑体" panose="02010609060101010101" pitchFamily="49" charset="-122"/>
                <a:cs typeface="黑体" panose="02010609060101010101" pitchFamily="49" charset="-122"/>
              </a:rPr>
              <a:t>，坚持</a:t>
            </a:r>
            <a:r>
              <a:rPr lang="zh-CN" altLang="en-US" sz="2000" b="1" u="sng"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a:t>
            </a:r>
            <a:endParaRPr lang="zh-CN" altLang="en-US" sz="2000" u="sng"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10" name="组 9"/>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solidFill>
                    <a:schemeClr val="tx1"/>
                  </a:solidFill>
                  <a:latin typeface="黑体" panose="02010609060101010101" pitchFamily="49" charset="-122"/>
                  <a:ea typeface="黑体" panose="02010609060101010101" pitchFamily="49" charset="-122"/>
                  <a:sym typeface="+mn-ea"/>
                </a:rPr>
                <a:t>第二</a:t>
              </a:r>
              <a:r>
                <a:rPr lang="en-US" altLang="zh-CN" sz="1400" dirty="0" smtClean="0">
                  <a:solidFill>
                    <a:schemeClr val="tx1"/>
                  </a:solidFill>
                  <a:latin typeface="黑体" panose="02010609060101010101" pitchFamily="49" charset="-122"/>
                  <a:ea typeface="黑体" panose="02010609060101010101" pitchFamily="49" charset="-122"/>
                  <a:sym typeface="+mn-ea"/>
                </a:rPr>
                <a:t>/</a:t>
              </a:r>
              <a:r>
                <a:rPr lang="zh-CN" altLang="en-US" sz="1400" dirty="0" smtClean="0">
                  <a:solidFill>
                    <a:schemeClr val="tx1"/>
                  </a:solidFill>
                  <a:latin typeface="黑体" panose="02010609060101010101" pitchFamily="49" charset="-122"/>
                  <a:ea typeface="黑体" panose="02010609060101010101" pitchFamily="49" charset="-122"/>
                  <a:sym typeface="+mn-ea"/>
                </a:rPr>
                <a:t>三</a:t>
              </a:r>
              <a:r>
                <a:rPr lang="en-US" altLang="zh-CN" sz="1400" dirty="0" smtClean="0">
                  <a:solidFill>
                    <a:schemeClr val="tx1"/>
                  </a:solidFill>
                  <a:latin typeface="黑体" panose="02010609060101010101" pitchFamily="49" charset="-122"/>
                  <a:ea typeface="黑体" panose="02010609060101010101" pitchFamily="49" charset="-122"/>
                  <a:sym typeface="+mn-ea"/>
                </a:rPr>
                <a:t>/</a:t>
              </a:r>
              <a:r>
                <a:rPr lang="zh-CN" altLang="en-US" sz="1400" dirty="0" smtClean="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2" name="左大括号 11"/>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6" name="圆角矩形 1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
        <p:nvSpPr>
          <p:cNvPr id="15" name="文本框 14">
            <a:extLst>
              <a:ext uri="{FF2B5EF4-FFF2-40B4-BE49-F238E27FC236}">
                <a16:creationId xmlns="" xmlns:a16="http://schemas.microsoft.com/office/drawing/2014/main" id="{B86AC67F-9936-AC45-B7D9-A51E2FEA34B0}"/>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10.2.2.1</a:t>
            </a:r>
            <a:r>
              <a:rPr kumimoji="1" lang="zh-CN" altLang="en-US" sz="1000" dirty="0">
                <a:solidFill>
                  <a:schemeClr val="bg1">
                    <a:lumMod val="95000"/>
                  </a:schemeClr>
                </a:solidFill>
              </a:rPr>
              <a:t>社会主义初级阶段理论和党的基本路线的提出</a:t>
            </a:r>
          </a:p>
        </p:txBody>
      </p:sp>
    </p:spTree>
    <p:extLst>
      <p:ext uri="{BB962C8B-B14F-4D97-AF65-F5344CB8AC3E}">
        <p14:creationId xmlns:p14="http://schemas.microsoft.com/office/powerpoint/2010/main" val="194401744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6623623"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 name="文本框 4"/>
          <p:cNvSpPr txBox="1"/>
          <p:nvPr/>
        </p:nvSpPr>
        <p:spPr>
          <a:xfrm>
            <a:off x="419100" y="1954079"/>
            <a:ext cx="10898505" cy="3447098"/>
          </a:xfrm>
          <a:prstGeom prst="rect">
            <a:avLst/>
          </a:prstGeom>
          <a:noFill/>
        </p:spPr>
        <p:txBody>
          <a:bodyPr wrap="square" rtlCol="0" anchor="t">
            <a:spAutoFit/>
          </a:bodyPr>
          <a:lstStyle/>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zh-CN" altLang="en-US" sz="2000" b="1" dirty="0">
                <a:latin typeface="黑体" panose="02010609060101010101" pitchFamily="49" charset="-122"/>
                <a:ea typeface="黑体" panose="02010609060101010101" pitchFamily="49" charset="-122"/>
                <a:cs typeface="黑体" panose="02010609060101010101" pitchFamily="49" charset="-122"/>
              </a:rPr>
              <a:t>中共十三大</a:t>
            </a:r>
            <a:r>
              <a:rPr lang="zh-CN" altLang="en-US" sz="2000" b="1" dirty="0" smtClean="0">
                <a:latin typeface="黑体" panose="02010609060101010101" pitchFamily="49" charset="-122"/>
                <a:ea typeface="黑体" panose="02010609060101010101" pitchFamily="49" charset="-122"/>
                <a:cs typeface="黑体" panose="02010609060101010101" pitchFamily="49" charset="-122"/>
              </a:rPr>
              <a:t>：</a:t>
            </a:r>
            <a:endParaRPr lang="en-US" altLang="zh-CN" sz="2000" b="1" dirty="0" smtClean="0">
              <a:latin typeface="黑体" panose="02010609060101010101" pitchFamily="49" charset="-122"/>
              <a:ea typeface="黑体" panose="02010609060101010101" pitchFamily="49" charset="-122"/>
              <a:cs typeface="黑体" panose="02010609060101010101" pitchFamily="49" charset="-122"/>
            </a:endParaRPr>
          </a:p>
          <a:p>
            <a:endParaRPr lang="en-US" altLang="zh-CN" sz="2000" b="1" dirty="0" smtClean="0">
              <a:latin typeface="黑体" panose="02010609060101010101" pitchFamily="49" charset="-122"/>
              <a:ea typeface="黑体" panose="02010609060101010101" pitchFamily="49" charset="-122"/>
              <a:cs typeface="黑体" panose="02010609060101010101" pitchFamily="49" charset="-122"/>
            </a:endParaRPr>
          </a:p>
          <a:p>
            <a:r>
              <a:rPr lang="zh-CN" altLang="en-US" sz="2000" dirty="0" smtClean="0">
                <a:latin typeface="黑体" panose="02010609060101010101" pitchFamily="49" charset="-122"/>
                <a:ea typeface="黑体" panose="02010609060101010101" pitchFamily="49" charset="-122"/>
                <a:cs typeface="黑体" panose="02010609060101010101" pitchFamily="49" charset="-122"/>
              </a:rPr>
              <a:t>阐述</a:t>
            </a:r>
            <a:r>
              <a:rPr lang="zh-CN" altLang="en-US" sz="2000" dirty="0">
                <a:latin typeface="黑体" panose="02010609060101010101" pitchFamily="49" charset="-122"/>
                <a:ea typeface="黑体" panose="02010609060101010101" pitchFamily="49" charset="-122"/>
                <a:cs typeface="黑体" panose="02010609060101010101" pitchFamily="49" charset="-122"/>
              </a:rPr>
              <a:t>社会主义初级阶段的理论</a:t>
            </a:r>
            <a:r>
              <a:rPr lang="zh-CN" altLang="en-US" sz="20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000" b="1"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一个中心，两个基本点”</a:t>
            </a:r>
            <a:r>
              <a:rPr lang="zh-CN" altLang="en-US" sz="20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000" b="1"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三</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步走</a:t>
            </a:r>
            <a:r>
              <a:rPr lang="zh-CN" altLang="en-US" sz="2000" dirty="0">
                <a:latin typeface="黑体" panose="02010609060101010101" pitchFamily="49" charset="-122"/>
                <a:ea typeface="黑体" panose="02010609060101010101" pitchFamily="49" charset="-122"/>
                <a:cs typeface="黑体" panose="02010609060101010101" pitchFamily="49" charset="-122"/>
              </a:rPr>
              <a:t>战略。</a:t>
            </a:r>
          </a:p>
          <a:p>
            <a:endParaRPr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smtClean="0">
                <a:latin typeface="黑体" panose="02010609060101010101" pitchFamily="49" charset="-122"/>
                <a:ea typeface="黑体" panose="02010609060101010101" pitchFamily="49" charset="-122"/>
                <a:cs typeface="黑体" panose="02010609060101010101" pitchFamily="49" charset="-122"/>
              </a:rPr>
              <a:t>                             一</a:t>
            </a:r>
            <a:r>
              <a:rPr lang="zh-CN" altLang="en-US" sz="2000" dirty="0">
                <a:latin typeface="黑体" panose="02010609060101010101" pitchFamily="49" charset="-122"/>
                <a:ea typeface="黑体" panose="02010609060101010101" pitchFamily="49" charset="-122"/>
                <a:cs typeface="黑体" panose="02010609060101010101" pitchFamily="49" charset="-122"/>
              </a:rPr>
              <a:t>个中心：以</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经济建设</a:t>
            </a:r>
            <a:r>
              <a:rPr lang="zh-CN" altLang="en-US" sz="2000" dirty="0">
                <a:latin typeface="黑体" panose="02010609060101010101" pitchFamily="49" charset="-122"/>
                <a:ea typeface="黑体" panose="02010609060101010101" pitchFamily="49" charset="-122"/>
                <a:cs typeface="黑体" panose="02010609060101010101" pitchFamily="49" charset="-122"/>
              </a:rPr>
              <a:t>为中心</a:t>
            </a: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smtClean="0">
                <a:latin typeface="黑体" panose="02010609060101010101" pitchFamily="49" charset="-122"/>
                <a:ea typeface="黑体" panose="02010609060101010101" pitchFamily="49" charset="-122"/>
                <a:cs typeface="黑体" panose="02010609060101010101" pitchFamily="49" charset="-122"/>
              </a:rPr>
              <a:t>                             两</a:t>
            </a:r>
            <a:r>
              <a:rPr lang="zh-CN" altLang="en-US" sz="2000" dirty="0">
                <a:latin typeface="黑体" panose="02010609060101010101" pitchFamily="49" charset="-122"/>
                <a:ea typeface="黑体" panose="02010609060101010101" pitchFamily="49" charset="-122"/>
                <a:cs typeface="黑体" panose="02010609060101010101" pitchFamily="49" charset="-122"/>
              </a:rPr>
              <a:t>个基本点：坚持</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四项基本原则</a:t>
            </a:r>
            <a:r>
              <a:rPr lang="zh-CN" altLang="en-US" sz="2000" dirty="0">
                <a:latin typeface="黑体" panose="02010609060101010101" pitchFamily="49" charset="-122"/>
                <a:ea typeface="黑体" panose="02010609060101010101" pitchFamily="49" charset="-122"/>
                <a:cs typeface="黑体" panose="02010609060101010101" pitchFamily="49" charset="-122"/>
              </a:rPr>
              <a:t>，坚持</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改革开放</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10" name="组 9"/>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smtClean="0">
                  <a:solidFill>
                    <a:schemeClr val="tx1"/>
                  </a:solidFill>
                  <a:latin typeface="黑体" panose="02010609060101010101" pitchFamily="49" charset="-122"/>
                  <a:ea typeface="黑体" panose="02010609060101010101" pitchFamily="49" charset="-122"/>
                  <a:sym typeface="+mn-ea"/>
                </a:rPr>
                <a:t>第二</a:t>
              </a:r>
              <a:r>
                <a:rPr lang="en-US" altLang="zh-CN" sz="1400" dirty="0" smtClean="0">
                  <a:solidFill>
                    <a:schemeClr val="tx1"/>
                  </a:solidFill>
                  <a:latin typeface="黑体" panose="02010609060101010101" pitchFamily="49" charset="-122"/>
                  <a:ea typeface="黑体" panose="02010609060101010101" pitchFamily="49" charset="-122"/>
                  <a:sym typeface="+mn-ea"/>
                </a:rPr>
                <a:t>/</a:t>
              </a:r>
              <a:r>
                <a:rPr lang="zh-CN" altLang="en-US" sz="1400" dirty="0" smtClean="0">
                  <a:solidFill>
                    <a:schemeClr val="tx1"/>
                  </a:solidFill>
                  <a:latin typeface="黑体" panose="02010609060101010101" pitchFamily="49" charset="-122"/>
                  <a:ea typeface="黑体" panose="02010609060101010101" pitchFamily="49" charset="-122"/>
                  <a:sym typeface="+mn-ea"/>
                </a:rPr>
                <a:t>三</a:t>
              </a:r>
              <a:r>
                <a:rPr lang="en-US" altLang="zh-CN" sz="1400" dirty="0" smtClean="0">
                  <a:solidFill>
                    <a:schemeClr val="tx1"/>
                  </a:solidFill>
                  <a:latin typeface="黑体" panose="02010609060101010101" pitchFamily="49" charset="-122"/>
                  <a:ea typeface="黑体" panose="02010609060101010101" pitchFamily="49" charset="-122"/>
                  <a:sym typeface="+mn-ea"/>
                </a:rPr>
                <a:t>/</a:t>
              </a:r>
              <a:r>
                <a:rPr lang="zh-CN" altLang="en-US" sz="1400" dirty="0" smtClean="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2" name="左大括号 11"/>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6" name="圆角矩形 1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
        <p:nvSpPr>
          <p:cNvPr id="15" name="文本框 14">
            <a:extLst>
              <a:ext uri="{FF2B5EF4-FFF2-40B4-BE49-F238E27FC236}">
                <a16:creationId xmlns="" xmlns:a16="http://schemas.microsoft.com/office/drawing/2014/main" id="{B86AC67F-9936-AC45-B7D9-A51E2FEA34B0}"/>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10.2.2.1</a:t>
            </a:r>
            <a:r>
              <a:rPr kumimoji="1" lang="zh-CN" altLang="en-US" sz="1000" dirty="0">
                <a:solidFill>
                  <a:schemeClr val="bg1">
                    <a:lumMod val="95000"/>
                  </a:schemeClr>
                </a:solidFill>
              </a:rPr>
              <a:t>社会主义初级阶段理论和党的基本路线的提出</a:t>
            </a:r>
          </a:p>
        </p:txBody>
      </p:sp>
    </p:spTree>
    <p:extLst>
      <p:ext uri="{BB962C8B-B14F-4D97-AF65-F5344CB8AC3E}">
        <p14:creationId xmlns:p14="http://schemas.microsoft.com/office/powerpoint/2010/main" val="64613097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图表 4"/>
          <p:cNvGraphicFramePr/>
          <p:nvPr/>
        </p:nvGraphicFramePr>
        <p:xfrm>
          <a:off x="879949" y="1510212"/>
          <a:ext cx="10040730" cy="71233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标题 1"/>
          <p:cNvSpPr>
            <a:spLocks noGrp="1"/>
          </p:cNvSpPr>
          <p:nvPr>
            <p:ph type="title"/>
          </p:nvPr>
        </p:nvSpPr>
        <p:spPr>
          <a:xfrm>
            <a:off x="1003806" y="387296"/>
            <a:ext cx="10515600" cy="645130"/>
          </a:xfrm>
        </p:spPr>
        <p:txBody>
          <a:bodyPr>
            <a:norm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endParaRPr lang="zh-CN" altLang="en-US" sz="2000" dirty="0">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3" name="内容占位符 2"/>
          <p:cNvSpPr>
            <a:spLocks noGrp="1"/>
          </p:cNvSpPr>
          <p:nvPr>
            <p:ph idx="1"/>
          </p:nvPr>
        </p:nvSpPr>
        <p:spPr>
          <a:xfrm>
            <a:off x="333287" y="1191688"/>
            <a:ext cx="11690645" cy="895669"/>
          </a:xfrm>
        </p:spPr>
        <p:txBody>
          <a:bodyPr>
            <a:normAutofit/>
          </a:bodyPr>
          <a:lstStyle/>
          <a:p>
            <a:r>
              <a:rPr lang="zh-CN" altLang="en-US" sz="3200">
                <a:latin typeface="黑体" panose="02010609060101010101" pitchFamily="49" charset="-122"/>
                <a:ea typeface="黑体" panose="02010609060101010101" pitchFamily="49" charset="-122"/>
                <a:cs typeface="黑体" panose="02010609060101010101" pitchFamily="49" charset="-122"/>
              </a:rPr>
              <a:t>三步走战略：</a:t>
            </a:r>
          </a:p>
        </p:txBody>
      </p:sp>
      <p:sp>
        <p:nvSpPr>
          <p:cNvPr id="7" name="圆角矩形 6"/>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8" name="组 7"/>
          <p:cNvGrpSpPr/>
          <p:nvPr/>
        </p:nvGrpSpPr>
        <p:grpSpPr>
          <a:xfrm>
            <a:off x="7130005" y="95172"/>
            <a:ext cx="4969629" cy="1629455"/>
            <a:chOff x="2453580" y="2906167"/>
            <a:chExt cx="6949154" cy="1838687"/>
          </a:xfrm>
        </p:grpSpPr>
        <p:sp>
          <p:nvSpPr>
            <p:cNvPr id="9" name="圆角矩形 8"/>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0" name="左大括号 9"/>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1" name="圆角矩形 10"/>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2" name="圆角矩形 11"/>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
        <p:nvSpPr>
          <p:cNvPr id="13" name="文本框 12"/>
          <p:cNvSpPr txBox="1"/>
          <p:nvPr/>
        </p:nvSpPr>
        <p:spPr>
          <a:xfrm>
            <a:off x="1678328" y="3981691"/>
            <a:ext cx="1539434"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第一步</a:t>
            </a:r>
          </a:p>
        </p:txBody>
      </p:sp>
      <p:sp>
        <p:nvSpPr>
          <p:cNvPr id="14" name="文本框 13"/>
          <p:cNvSpPr txBox="1"/>
          <p:nvPr/>
        </p:nvSpPr>
        <p:spPr>
          <a:xfrm>
            <a:off x="5279984" y="3127093"/>
            <a:ext cx="1539434"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第二步</a:t>
            </a:r>
          </a:p>
        </p:txBody>
      </p:sp>
      <p:sp>
        <p:nvSpPr>
          <p:cNvPr id="15" name="文本框 14"/>
          <p:cNvSpPr txBox="1"/>
          <p:nvPr/>
        </p:nvSpPr>
        <p:spPr>
          <a:xfrm>
            <a:off x="8682941" y="2268790"/>
            <a:ext cx="1539434" cy="461665"/>
          </a:xfrm>
          <a:prstGeom prst="rect">
            <a:avLst/>
          </a:prstGeom>
          <a:noFill/>
        </p:spPr>
        <p:txBody>
          <a:bodyPr wrap="square" rtlCol="0">
            <a:spAutoFit/>
          </a:bodyPr>
          <a:lstStyle/>
          <a:p>
            <a:r>
              <a:rPr kumimoji="1" lang="zh-CN" altLang="en-US" sz="2400">
                <a:latin typeface="黑体" panose="02010609060101010101" pitchFamily="49" charset="-122"/>
                <a:ea typeface="黑体" panose="02010609060101010101" pitchFamily="49" charset="-122"/>
                <a:cs typeface="黑体" panose="02010609060101010101" pitchFamily="49" charset="-122"/>
              </a:rPr>
              <a:t>第三步</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16" name="文本框 15">
            <a:extLst>
              <a:ext uri="{FF2B5EF4-FFF2-40B4-BE49-F238E27FC236}">
                <a16:creationId xmlns="" xmlns:a16="http://schemas.microsoft.com/office/drawing/2014/main" id="{628AD043-4150-9F49-9F4E-409E8798DE36}"/>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10.2.2.1</a:t>
            </a:r>
            <a:r>
              <a:rPr kumimoji="1" lang="zh-CN" altLang="en-US" sz="1000" dirty="0">
                <a:solidFill>
                  <a:schemeClr val="bg1">
                    <a:lumMod val="95000"/>
                  </a:schemeClr>
                </a:solidFill>
              </a:rPr>
              <a:t>社会主义初级阶段理论和党的基本路线的提出</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10192076"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3" name="文本框 2"/>
          <p:cNvSpPr txBox="1"/>
          <p:nvPr/>
        </p:nvSpPr>
        <p:spPr>
          <a:xfrm>
            <a:off x="238294" y="1870803"/>
            <a:ext cx="8670150" cy="3831818"/>
          </a:xfrm>
          <a:prstGeom prst="rect">
            <a:avLst/>
          </a:prstGeom>
          <a:noFill/>
        </p:spPr>
        <p:txBody>
          <a:bodyPr wrap="square" rtlCol="0" anchor="t">
            <a:spAutoFit/>
          </a:bodyPr>
          <a:lstStyle/>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zh-CN" altLang="en-US" b="1" dirty="0">
                <a:latin typeface="黑体" panose="02010609060101010101" pitchFamily="49" charset="-122"/>
                <a:ea typeface="黑体" panose="02010609060101010101" pitchFamily="49" charset="-122"/>
                <a:cs typeface="黑体" panose="02010609060101010101" pitchFamily="49" charset="-122"/>
              </a:rPr>
              <a:t>邓小平南方谈话，</a:t>
            </a:r>
            <a:r>
              <a:rPr lang="zh-CN" altLang="en-US" dirty="0">
                <a:latin typeface="黑体" panose="02010609060101010101" pitchFamily="49" charset="-122"/>
                <a:ea typeface="黑体" panose="02010609060101010101" pitchFamily="49" charset="-122"/>
                <a:cs typeface="黑体" panose="02010609060101010101" pitchFamily="49" charset="-122"/>
              </a:rPr>
              <a:t>提出</a:t>
            </a:r>
            <a:r>
              <a:rPr lang="zh-CN" altLang="en-US" b="1" dirty="0">
                <a:solidFill>
                  <a:srgbClr val="C00000"/>
                </a:solidFill>
                <a:latin typeface="黑体" panose="02010609060101010101" pitchFamily="49" charset="-122"/>
                <a:ea typeface="黑体" panose="02010609060101010101" pitchFamily="49" charset="-122"/>
                <a:cs typeface="黑体" panose="02010609060101010101" pitchFamily="49" charset="-122"/>
              </a:rPr>
              <a:t>三个有利于</a:t>
            </a:r>
            <a:r>
              <a:rPr lang="zh-CN" altLang="en-US" dirty="0">
                <a:latin typeface="黑体" panose="02010609060101010101" pitchFamily="49" charset="-122"/>
                <a:ea typeface="黑体" panose="02010609060101010101" pitchFamily="49" charset="-122"/>
                <a:cs typeface="黑体" panose="02010609060101010101" pitchFamily="49" charset="-122"/>
              </a:rPr>
              <a:t>：</a:t>
            </a:r>
            <a:endParaRPr lang="en-US" altLang="zh-CN" dirty="0">
              <a:latin typeface="黑体" panose="02010609060101010101" pitchFamily="49" charset="-122"/>
              <a:ea typeface="黑体" panose="02010609060101010101" pitchFamily="49" charset="-122"/>
              <a:cs typeface="黑体" panose="02010609060101010101" pitchFamily="49" charset="-122"/>
            </a:endParaRPr>
          </a:p>
          <a:p>
            <a:endParaRPr lang="zh-CN" altLang="en-US" dirty="0">
              <a:latin typeface="黑体" panose="02010609060101010101" pitchFamily="49" charset="-122"/>
              <a:ea typeface="黑体" panose="02010609060101010101" pitchFamily="49" charset="-122"/>
              <a:cs typeface="黑体" panose="02010609060101010101" pitchFamily="49" charset="-122"/>
            </a:endParaRPr>
          </a:p>
          <a:p>
            <a:endParaRPr lang="zh-CN" altLang="en-US" dirty="0">
              <a:latin typeface="黑体" panose="02010609060101010101" pitchFamily="49" charset="-122"/>
              <a:ea typeface="黑体" panose="02010609060101010101" pitchFamily="49" charset="-122"/>
              <a:cs typeface="黑体" panose="02010609060101010101" pitchFamily="49" charset="-122"/>
            </a:endParaRPr>
          </a:p>
          <a:p>
            <a:pPr fontAlgn="auto">
              <a:lnSpc>
                <a:spcPct val="150000"/>
              </a:lnSpc>
            </a:pPr>
            <a:r>
              <a:rPr lang="zh-CN" altLang="en-US" dirty="0">
                <a:latin typeface="黑体" panose="02010609060101010101" pitchFamily="49" charset="-122"/>
                <a:ea typeface="黑体" panose="02010609060101010101" pitchFamily="49" charset="-122"/>
                <a:cs typeface="黑体" panose="02010609060101010101" pitchFamily="49" charset="-122"/>
              </a:rPr>
              <a:t>①是否有利于发展社会主义社会的</a:t>
            </a:r>
            <a:r>
              <a:rPr lang="zh-CN" altLang="en-US" b="1" dirty="0">
                <a:solidFill>
                  <a:srgbClr val="C00000"/>
                </a:solidFill>
                <a:latin typeface="黑体" panose="02010609060101010101" pitchFamily="49" charset="-122"/>
                <a:ea typeface="黑体" panose="02010609060101010101" pitchFamily="49" charset="-122"/>
                <a:cs typeface="黑体" panose="02010609060101010101" pitchFamily="49" charset="-122"/>
              </a:rPr>
              <a:t>生产力</a:t>
            </a:r>
            <a:r>
              <a:rPr lang="zh-CN" altLang="en-US" dirty="0">
                <a:latin typeface="黑体" panose="02010609060101010101" pitchFamily="49" charset="-122"/>
                <a:ea typeface="黑体" panose="02010609060101010101" pitchFamily="49" charset="-122"/>
                <a:cs typeface="黑体" panose="02010609060101010101" pitchFamily="49" charset="-122"/>
              </a:rPr>
              <a:t>；</a:t>
            </a:r>
            <a:endParaRPr lang="en-US" altLang="zh-CN" dirty="0">
              <a:latin typeface="黑体" panose="02010609060101010101" pitchFamily="49" charset="-122"/>
              <a:ea typeface="黑体" panose="02010609060101010101" pitchFamily="49" charset="-122"/>
              <a:cs typeface="黑体" panose="02010609060101010101" pitchFamily="49" charset="-122"/>
            </a:endParaRPr>
          </a:p>
          <a:p>
            <a:pPr fontAlgn="auto">
              <a:lnSpc>
                <a:spcPct val="150000"/>
              </a:lnSpc>
            </a:pPr>
            <a:endParaRPr lang="zh-CN" altLang="en-US" dirty="0">
              <a:latin typeface="黑体" panose="02010609060101010101" pitchFamily="49" charset="-122"/>
              <a:ea typeface="黑体" panose="02010609060101010101" pitchFamily="49" charset="-122"/>
              <a:cs typeface="黑体" panose="02010609060101010101" pitchFamily="49" charset="-122"/>
            </a:endParaRPr>
          </a:p>
          <a:p>
            <a:pPr fontAlgn="auto">
              <a:lnSpc>
                <a:spcPct val="150000"/>
              </a:lnSpc>
            </a:pPr>
            <a:r>
              <a:rPr lang="zh-CN" altLang="en-US" dirty="0">
                <a:latin typeface="黑体" panose="02010609060101010101" pitchFamily="49" charset="-122"/>
                <a:ea typeface="黑体" panose="02010609060101010101" pitchFamily="49" charset="-122"/>
                <a:cs typeface="黑体" panose="02010609060101010101" pitchFamily="49" charset="-122"/>
              </a:rPr>
              <a:t>②是否有 利于增强社会主义国家的</a:t>
            </a:r>
            <a:r>
              <a:rPr lang="zh-CN" altLang="en-US" b="1" dirty="0">
                <a:solidFill>
                  <a:srgbClr val="C00000"/>
                </a:solidFill>
                <a:latin typeface="黑体" panose="02010609060101010101" pitchFamily="49" charset="-122"/>
                <a:ea typeface="黑体" panose="02010609060101010101" pitchFamily="49" charset="-122"/>
                <a:cs typeface="黑体" panose="02010609060101010101" pitchFamily="49" charset="-122"/>
              </a:rPr>
              <a:t>综合国力</a:t>
            </a:r>
            <a:r>
              <a:rPr lang="zh-CN" altLang="en-US" dirty="0">
                <a:latin typeface="黑体" panose="02010609060101010101" pitchFamily="49" charset="-122"/>
                <a:ea typeface="黑体" panose="02010609060101010101" pitchFamily="49" charset="-122"/>
                <a:cs typeface="黑体" panose="02010609060101010101" pitchFamily="49" charset="-122"/>
              </a:rPr>
              <a:t>；</a:t>
            </a:r>
            <a:endParaRPr lang="en-US" altLang="zh-CN" dirty="0">
              <a:latin typeface="黑体" panose="02010609060101010101" pitchFamily="49" charset="-122"/>
              <a:ea typeface="黑体" panose="02010609060101010101" pitchFamily="49" charset="-122"/>
              <a:cs typeface="黑体" panose="02010609060101010101" pitchFamily="49" charset="-122"/>
            </a:endParaRPr>
          </a:p>
          <a:p>
            <a:pPr fontAlgn="auto">
              <a:lnSpc>
                <a:spcPct val="150000"/>
              </a:lnSpc>
            </a:pPr>
            <a:endParaRPr lang="zh-CN" altLang="en-US" dirty="0">
              <a:latin typeface="黑体" panose="02010609060101010101" pitchFamily="49" charset="-122"/>
              <a:ea typeface="黑体" panose="02010609060101010101" pitchFamily="49" charset="-122"/>
              <a:cs typeface="黑体" panose="02010609060101010101" pitchFamily="49" charset="-122"/>
            </a:endParaRPr>
          </a:p>
          <a:p>
            <a:pPr fontAlgn="auto">
              <a:lnSpc>
                <a:spcPct val="150000"/>
              </a:lnSpc>
            </a:pPr>
            <a:r>
              <a:rPr lang="zh-CN" altLang="en-US" dirty="0">
                <a:latin typeface="黑体" panose="02010609060101010101" pitchFamily="49" charset="-122"/>
                <a:ea typeface="黑体" panose="02010609060101010101" pitchFamily="49" charset="-122"/>
                <a:cs typeface="黑体" panose="02010609060101010101" pitchFamily="49" charset="-122"/>
              </a:rPr>
              <a:t>③是否有利于提高</a:t>
            </a:r>
            <a:r>
              <a:rPr lang="zh-CN" altLang="en-US" b="1" dirty="0">
                <a:solidFill>
                  <a:srgbClr val="C00000"/>
                </a:solidFill>
                <a:latin typeface="黑体" panose="02010609060101010101" pitchFamily="49" charset="-122"/>
                <a:ea typeface="黑体" panose="02010609060101010101" pitchFamily="49" charset="-122"/>
                <a:cs typeface="黑体" panose="02010609060101010101" pitchFamily="49" charset="-122"/>
              </a:rPr>
              <a:t>人民的生活水平</a:t>
            </a:r>
            <a:r>
              <a:rPr lang="zh-CN" altLang="en-US" dirty="0">
                <a:latin typeface="黑体" panose="02010609060101010101" pitchFamily="49" charset="-122"/>
                <a:ea typeface="黑体" panose="02010609060101010101" pitchFamily="49" charset="-122"/>
                <a:cs typeface="黑体" panose="02010609060101010101" pitchFamily="49" charset="-122"/>
              </a:rPr>
              <a:t>。</a:t>
            </a:r>
            <a:endParaRPr lang="zh-CN" altLang="en-US" dirty="0"/>
          </a:p>
          <a:p>
            <a:endParaRPr lang="zh-CN" altLang="en-US" dirty="0"/>
          </a:p>
          <a:p>
            <a:endParaRPr lang="zh-CN" altLang="en-US" dirty="0"/>
          </a:p>
        </p:txBody>
      </p:sp>
      <p:sp>
        <p:nvSpPr>
          <p:cNvPr id="18" name="TextBox 12"/>
          <p:cNvSpPr txBox="1"/>
          <p:nvPr/>
        </p:nvSpPr>
        <p:spPr>
          <a:xfrm>
            <a:off x="7197725" y="2790190"/>
            <a:ext cx="1305560" cy="398780"/>
          </a:xfrm>
          <a:prstGeom prst="rect">
            <a:avLst/>
          </a:prstGeom>
          <a:noFill/>
          <a:ln w="9525">
            <a:noFill/>
          </a:ln>
        </p:spPr>
        <p:txBody>
          <a:bodyPr wrap="square">
            <a:spAutoFit/>
          </a:bodyPr>
          <a:lstStyle/>
          <a:p>
            <a:pPr algn="ctr"/>
            <a:r>
              <a:rPr lang="zh-CN" altLang="en-US" sz="2000" dirty="0">
                <a:solidFill>
                  <a:srgbClr val="F8F8F8"/>
                </a:solidFill>
                <a:latin typeface="黑体" panose="02010609060101010101" pitchFamily="49" charset="-122"/>
                <a:ea typeface="黑体" panose="02010609060101010101" pitchFamily="49" charset="-122"/>
              </a:rPr>
              <a:t>生产力</a:t>
            </a:r>
          </a:p>
        </p:txBody>
      </p:sp>
      <p:sp>
        <p:nvSpPr>
          <p:cNvPr id="20" name="TextBox 15"/>
          <p:cNvSpPr txBox="1"/>
          <p:nvPr/>
        </p:nvSpPr>
        <p:spPr>
          <a:xfrm>
            <a:off x="8515893" y="3900423"/>
            <a:ext cx="918779" cy="706755"/>
          </a:xfrm>
          <a:prstGeom prst="rect">
            <a:avLst/>
          </a:prstGeom>
          <a:noFill/>
          <a:ln w="9525">
            <a:noFill/>
          </a:ln>
        </p:spPr>
        <p:txBody>
          <a:bodyPr>
            <a:spAutoFit/>
          </a:bodyPr>
          <a:lstStyle/>
          <a:p>
            <a:pPr algn="ctr"/>
            <a:r>
              <a:rPr lang="zh-CN" altLang="en-US" sz="2000" dirty="0">
                <a:solidFill>
                  <a:srgbClr val="F8F8F8"/>
                </a:solidFill>
                <a:latin typeface="黑体" panose="02010609060101010101" pitchFamily="49" charset="-122"/>
                <a:ea typeface="黑体" panose="02010609060101010101" pitchFamily="49" charset="-122"/>
              </a:rPr>
              <a:t>综合国力</a:t>
            </a:r>
          </a:p>
        </p:txBody>
      </p:sp>
      <p:sp>
        <p:nvSpPr>
          <p:cNvPr id="21" name="圆角矩形 20"/>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
        <p:nvSpPr>
          <p:cNvPr id="2" name="三角形 1"/>
          <p:cNvSpPr/>
          <p:nvPr/>
        </p:nvSpPr>
        <p:spPr>
          <a:xfrm>
            <a:off x="6490433" y="2064718"/>
            <a:ext cx="4621749" cy="4004545"/>
          </a:xfrm>
          <a:prstGeom prst="triangle">
            <a:avLst/>
          </a:prstGeom>
          <a:solidFill>
            <a:schemeClr val="bg1">
              <a:lumMod val="6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 name="直线连接符 11"/>
          <p:cNvCxnSpPr/>
          <p:nvPr/>
        </p:nvCxnSpPr>
        <p:spPr>
          <a:xfrm flipV="1">
            <a:off x="7181798" y="4852390"/>
            <a:ext cx="3220137" cy="734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线连接符 22"/>
          <p:cNvCxnSpPr/>
          <p:nvPr/>
        </p:nvCxnSpPr>
        <p:spPr>
          <a:xfrm flipV="1">
            <a:off x="7850505" y="3642858"/>
            <a:ext cx="1824692" cy="1488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8059009" y="5069689"/>
            <a:ext cx="1747777" cy="646331"/>
          </a:xfrm>
          <a:prstGeom prst="rect">
            <a:avLst/>
          </a:prstGeom>
          <a:noFill/>
        </p:spPr>
        <p:txBody>
          <a:bodyPr wrap="square" rtlCol="0">
            <a:spAutoFit/>
          </a:bodyPr>
          <a:lstStyle/>
          <a:p>
            <a:r>
              <a:rPr kumimoji="1" lang="zh-CN" altLang="en-US" sz="3600" dirty="0">
                <a:latin typeface="黑体" panose="02010609060101010101" pitchFamily="49" charset="-122"/>
                <a:ea typeface="黑体" panose="02010609060101010101" pitchFamily="49" charset="-122"/>
                <a:cs typeface="黑体" panose="02010609060101010101" pitchFamily="49" charset="-122"/>
              </a:rPr>
              <a:t>生产力</a:t>
            </a:r>
          </a:p>
        </p:txBody>
      </p:sp>
      <p:sp>
        <p:nvSpPr>
          <p:cNvPr id="28" name="文本框 27"/>
          <p:cNvSpPr txBox="1"/>
          <p:nvPr/>
        </p:nvSpPr>
        <p:spPr>
          <a:xfrm>
            <a:off x="8034555" y="4013499"/>
            <a:ext cx="1747777" cy="523220"/>
          </a:xfrm>
          <a:prstGeom prst="rect">
            <a:avLst/>
          </a:prstGeom>
          <a:noFill/>
        </p:spPr>
        <p:txBody>
          <a:bodyPr wrap="square" rtlCol="0">
            <a:spAutoFit/>
          </a:bodyPr>
          <a:lstStyle/>
          <a:p>
            <a:r>
              <a:rPr kumimoji="1" lang="zh-CN" altLang="en-US" sz="2800" dirty="0">
                <a:latin typeface="黑体" panose="02010609060101010101" pitchFamily="49" charset="-122"/>
                <a:ea typeface="黑体" panose="02010609060101010101" pitchFamily="49" charset="-122"/>
                <a:cs typeface="黑体" panose="02010609060101010101" pitchFamily="49" charset="-122"/>
              </a:rPr>
              <a:t>综合国力</a:t>
            </a:r>
          </a:p>
        </p:txBody>
      </p:sp>
      <p:sp>
        <p:nvSpPr>
          <p:cNvPr id="29" name="文本框 28"/>
          <p:cNvSpPr txBox="1"/>
          <p:nvPr/>
        </p:nvSpPr>
        <p:spPr>
          <a:xfrm>
            <a:off x="7933207" y="2918778"/>
            <a:ext cx="1747777" cy="400110"/>
          </a:xfrm>
          <a:prstGeom prst="rect">
            <a:avLst/>
          </a:prstGeom>
          <a:noFill/>
        </p:spPr>
        <p:txBody>
          <a:bodyPr wrap="square" rtlCol="0">
            <a:spAutoFit/>
          </a:bodyPr>
          <a:lstStyle/>
          <a:p>
            <a:r>
              <a:rPr kumimoji="1" lang="zh-CN" altLang="en-US" sz="2000" dirty="0">
                <a:latin typeface="黑体" panose="02010609060101010101" pitchFamily="49" charset="-122"/>
                <a:ea typeface="黑体" panose="02010609060101010101" pitchFamily="49" charset="-122"/>
                <a:cs typeface="黑体" panose="02010609060101010101" pitchFamily="49" charset="-122"/>
              </a:rPr>
              <a:t>人民生活水平</a:t>
            </a:r>
          </a:p>
        </p:txBody>
      </p:sp>
      <p:grpSp>
        <p:nvGrpSpPr>
          <p:cNvPr id="32" name="组 31"/>
          <p:cNvGrpSpPr/>
          <p:nvPr/>
        </p:nvGrpSpPr>
        <p:grpSpPr>
          <a:xfrm>
            <a:off x="7130005" y="95172"/>
            <a:ext cx="4969629" cy="1629455"/>
            <a:chOff x="2453580" y="2906167"/>
            <a:chExt cx="6949154" cy="1838687"/>
          </a:xfrm>
        </p:grpSpPr>
        <p:sp>
          <p:nvSpPr>
            <p:cNvPr id="33" name="圆角矩形 32"/>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34" name="左大括号 33"/>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35" name="圆角矩形 34"/>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36" name="圆角矩形 3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940716"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2" name="文本框 1"/>
          <p:cNvSpPr txBox="1"/>
          <p:nvPr/>
        </p:nvSpPr>
        <p:spPr>
          <a:xfrm>
            <a:off x="552450" y="1955207"/>
            <a:ext cx="10898505" cy="2677656"/>
          </a:xfrm>
          <a:prstGeom prst="rect">
            <a:avLst/>
          </a:prstGeom>
          <a:noFill/>
        </p:spPr>
        <p:txBody>
          <a:bodyPr wrap="square" rtlCol="0" anchor="t">
            <a:spAutoFit/>
          </a:bodyPr>
          <a:lstStyle/>
          <a:p>
            <a:endParaRPr lang="zh-CN" altLang="en-US" dirty="0">
              <a:latin typeface="黑体" panose="02010609060101010101" pitchFamily="49" charset="-122"/>
              <a:ea typeface="黑体" panose="02010609060101010101" pitchFamily="49" charset="-122"/>
              <a:cs typeface="黑体" panose="02010609060101010101" pitchFamily="49" charset="-122"/>
            </a:endParaRPr>
          </a:p>
          <a:p>
            <a:pPr fontAlgn="auto">
              <a:lnSpc>
                <a:spcPct val="150000"/>
              </a:lnSpc>
            </a:pPr>
            <a:r>
              <a:rPr lang="zh-CN" altLang="en-US" sz="2000" b="1" dirty="0">
                <a:latin typeface="黑体" panose="02010609060101010101" pitchFamily="49" charset="-122"/>
                <a:ea typeface="黑体" panose="02010609060101010101" pitchFamily="49" charset="-122"/>
                <a:cs typeface="黑体" panose="02010609060101010101" pitchFamily="49" charset="-122"/>
              </a:rPr>
              <a:t>十四大：</a:t>
            </a:r>
            <a:r>
              <a:rPr lang="zh-CN" altLang="en-US" sz="2000" dirty="0">
                <a:latin typeface="黑体" panose="02010609060101010101" pitchFamily="49" charset="-122"/>
                <a:ea typeface="黑体" panose="02010609060101010101" pitchFamily="49" charset="-122"/>
                <a:cs typeface="黑体" panose="02010609060101010101" pitchFamily="49" charset="-122"/>
              </a:rPr>
              <a:t>我国</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经济体制改革</a:t>
            </a:r>
            <a:r>
              <a:rPr lang="zh-CN" altLang="en-US" sz="2000" dirty="0">
                <a:latin typeface="黑体" panose="02010609060101010101" pitchFamily="49" charset="-122"/>
                <a:ea typeface="黑体" panose="02010609060101010101" pitchFamily="49" charset="-122"/>
                <a:cs typeface="黑体" panose="02010609060101010101" pitchFamily="49" charset="-122"/>
              </a:rPr>
              <a:t>的目标是</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建立社会主义市场经济体制</a:t>
            </a:r>
            <a:r>
              <a:rPr lang="zh-CN" altLang="en-US" sz="2000" dirty="0">
                <a:latin typeface="黑体" panose="02010609060101010101" pitchFamily="49" charset="-122"/>
                <a:ea typeface="黑体" panose="02010609060101010101" pitchFamily="49" charset="-122"/>
                <a:cs typeface="黑体" panose="02010609060101010101" pitchFamily="49" charset="-122"/>
              </a:rPr>
              <a:t>。</a:t>
            </a: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b="1" dirty="0">
                <a:latin typeface="黑体" panose="02010609060101010101" pitchFamily="49" charset="-122"/>
                <a:ea typeface="黑体" panose="02010609060101010101" pitchFamily="49" charset="-122"/>
                <a:cs typeface="黑体" panose="02010609060101010101" pitchFamily="49" charset="-122"/>
                <a:sym typeface="+mn-ea"/>
              </a:rPr>
              <a:t>十四届六中全会：</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《关于加强社会主义精神文明建设若干重要问题的决议》</a:t>
            </a:r>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b="1" dirty="0">
                <a:latin typeface="黑体" panose="02010609060101010101" pitchFamily="49" charset="-122"/>
                <a:ea typeface="黑体" panose="02010609060101010101" pitchFamily="49" charset="-122"/>
                <a:cs typeface="黑体" panose="02010609060101010101" pitchFamily="49" charset="-122"/>
                <a:sym typeface="+mn-ea"/>
              </a:rPr>
              <a:t>十五大：</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把</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邓小平理论</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同马克思列宁主义.毛泽东思想一道确立为共产党的指导思想。</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10" name="组 9"/>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2" name="左大括号 11"/>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6" name="圆角矩形 1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2396358"/>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社会主义建设在探索中曲折发展</a:t>
            </a:r>
            <a:endParaRPr lang="zh-CN" altLang="en-US" sz="28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endParaRPr>
          </a:p>
        </p:txBody>
      </p:sp>
      <p:sp>
        <p:nvSpPr>
          <p:cNvPr id="3" name="左大括号 2"/>
          <p:cNvSpPr/>
          <p:nvPr/>
        </p:nvSpPr>
        <p:spPr>
          <a:xfrm>
            <a:off x="2220386" y="204688"/>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36551" y="204688"/>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第一节：</a:t>
            </a: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良好的开局</a:t>
            </a:r>
          </a:p>
        </p:txBody>
      </p:sp>
      <p:sp>
        <p:nvSpPr>
          <p:cNvPr id="6" name="圆角矩形 5"/>
          <p:cNvSpPr/>
          <p:nvPr/>
        </p:nvSpPr>
        <p:spPr>
          <a:xfrm>
            <a:off x="2470608" y="4856687"/>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第三节：</a:t>
            </a: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建设的成就探索的成果</a:t>
            </a:r>
          </a:p>
        </p:txBody>
      </p:sp>
      <p:sp>
        <p:nvSpPr>
          <p:cNvPr id="14" name="圆角矩形 13"/>
          <p:cNvSpPr/>
          <p:nvPr/>
        </p:nvSpPr>
        <p:spPr>
          <a:xfrm>
            <a:off x="2453580" y="2530687"/>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第二节：</a:t>
            </a:r>
          </a:p>
          <a:p>
            <a:pPr algn="ctr">
              <a:spcBef>
                <a:spcPct val="20000"/>
              </a:spcBef>
            </a:pPr>
            <a:r>
              <a:rPr lang="zh-CN" altLang="en-US" sz="2000" dirty="0" smtClean="0">
                <a:solidFill>
                  <a:prstClr val="black"/>
                </a:solidFill>
                <a:latin typeface="黑体" panose="02010609060101010101" pitchFamily="49" charset="-122"/>
                <a:ea typeface="黑体" panose="02010609060101010101" pitchFamily="49" charset="-122"/>
                <a:sym typeface="Palatino Linotype" panose="02040502050505030304" pitchFamily="18" charset="0"/>
              </a:rPr>
              <a:t>探索中的严重曲折</a:t>
            </a:r>
            <a:endPar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endParaRPr>
          </a:p>
        </p:txBody>
      </p:sp>
    </p:spTree>
    <p:extLst>
      <p:ext uri="{BB962C8B-B14F-4D97-AF65-F5344CB8AC3E}">
        <p14:creationId xmlns:p14="http://schemas.microsoft.com/office/powerpoint/2010/main" val="132865463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616625"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3" name="文本框 52"/>
          <p:cNvSpPr txBox="1"/>
          <p:nvPr/>
        </p:nvSpPr>
        <p:spPr>
          <a:xfrm>
            <a:off x="-836135" y="2056500"/>
            <a:ext cx="4157345" cy="3600986"/>
          </a:xfrm>
          <a:prstGeom prst="rect">
            <a:avLst/>
          </a:prstGeom>
          <a:noFill/>
        </p:spPr>
        <p:txBody>
          <a:bodyPr wrap="square" rtlCol="0">
            <a:spAutoFit/>
          </a:bodyPr>
          <a:lstStyle/>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  </a:t>
            </a:r>
            <a:r>
              <a:rPr kumimoji="1" lang="zh-CN" sz="2000" dirty="0">
                <a:latin typeface="黑体" panose="02010609060101010101" pitchFamily="49" charset="-122"/>
                <a:ea typeface="黑体" panose="02010609060101010101" pitchFamily="49" charset="-122"/>
                <a:cs typeface="黑体" panose="02010609060101010101" pitchFamily="49" charset="-122"/>
              </a:rPr>
              <a:t>十三大</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   </a:t>
            </a:r>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南方谈话</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sym typeface="+mn-ea"/>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    </a:t>
            </a:r>
            <a:r>
              <a:rPr kumimoji="1" lang="zh-CN" sz="2000" dirty="0">
                <a:latin typeface="黑体" panose="02010609060101010101" pitchFamily="49" charset="-122"/>
                <a:ea typeface="黑体" panose="02010609060101010101" pitchFamily="49" charset="-122"/>
                <a:cs typeface="黑体" panose="02010609060101010101" pitchFamily="49" charset="-122"/>
              </a:rPr>
              <a:t>十四大</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十四届六中全会</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    十五大</a:t>
            </a: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p:txBody>
      </p:sp>
      <p:sp>
        <p:nvSpPr>
          <p:cNvPr id="36" name="文本框 35"/>
          <p:cNvSpPr txBox="1"/>
          <p:nvPr/>
        </p:nvSpPr>
        <p:spPr>
          <a:xfrm>
            <a:off x="5390225" y="1793994"/>
            <a:ext cx="7680960" cy="4462760"/>
          </a:xfrm>
          <a:prstGeom prst="rect">
            <a:avLst/>
          </a:prstGeom>
          <a:noFill/>
        </p:spPr>
        <p:txBody>
          <a:bodyPr wrap="square" rtlCol="0">
            <a:spAutoFit/>
          </a:bodyPr>
          <a:lstStyle/>
          <a:p>
            <a:pPr algn="l">
              <a:buNone/>
            </a:pPr>
            <a:endParaRPr kumimoji="1" lang="zh-CN" altLang="en-US" sz="24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《关于加强社会主义精神文明建设若干重要问题的决议》</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a:t>
            </a: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 </a:t>
            </a:r>
          </a:p>
          <a:p>
            <a:pPr algn="l">
              <a:buNone/>
            </a:pPr>
            <a:r>
              <a:rPr kumimoji="1" lang="en-US" altLang="zh-CN" sz="2000" dirty="0">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一个中心，两个基本点</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 三个有利于</a:t>
            </a:r>
            <a:endParaRPr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endParaRPr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三步走</a:t>
            </a: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邓小平理论入党章</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zh-CN" altLang="en-US" sz="2000" dirty="0">
                <a:latin typeface="黑体" panose="02010609060101010101" pitchFamily="49" charset="-122"/>
                <a:ea typeface="黑体" panose="02010609060101010101" pitchFamily="49" charset="-122"/>
                <a:cs typeface="黑体" panose="02010609060101010101" pitchFamily="49" charset="-122"/>
              </a:rPr>
              <a:t> 建立社会主义市场经济</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
        <p:nvSpPr>
          <p:cNvPr id="8" name="文本框 7"/>
          <p:cNvSpPr txBox="1"/>
          <p:nvPr/>
        </p:nvSpPr>
        <p:spPr>
          <a:xfrm>
            <a:off x="1044484" y="0"/>
            <a:ext cx="7147047" cy="553998"/>
          </a:xfrm>
          <a:prstGeom prst="rect">
            <a:avLst/>
          </a:prstGeom>
          <a:noFill/>
        </p:spPr>
        <p:txBody>
          <a:bodyPr wrap="square" rtlCol="0">
            <a:spAutoFit/>
          </a:bodyPr>
          <a:lstStyle/>
          <a:p>
            <a:r>
              <a:rPr lang="en-US" altLang="zh-CN" sz="1000" dirty="0">
                <a:solidFill>
                  <a:schemeClr val="bg1"/>
                </a:solidFill>
              </a:rPr>
              <a:t>10.3.1</a:t>
            </a:r>
            <a:r>
              <a:rPr lang="zh-CN" altLang="en-US" sz="1000" dirty="0">
                <a:solidFill>
                  <a:schemeClr val="bg1"/>
                </a:solidFill>
              </a:rPr>
              <a:t>改革开放新的历史性突破</a:t>
            </a:r>
            <a:endParaRPr lang="en-US" altLang="zh-CN" sz="1000" dirty="0">
              <a:solidFill>
                <a:schemeClr val="bg1"/>
              </a:solidFill>
            </a:endParaRPr>
          </a:p>
          <a:p>
            <a:r>
              <a:rPr lang="en-US" altLang="zh-CN" sz="1000" dirty="0">
                <a:solidFill>
                  <a:schemeClr val="bg1"/>
                </a:solidFill>
              </a:rPr>
              <a:t>10.3.2</a:t>
            </a:r>
            <a:r>
              <a:rPr lang="zh-CN" altLang="en-US" sz="1000" dirty="0">
                <a:solidFill>
                  <a:schemeClr val="bg1"/>
                </a:solidFill>
              </a:rPr>
              <a:t>进一步推进改革开放和现代化建设</a:t>
            </a:r>
            <a:endParaRPr lang="en-US" altLang="zh-CN" sz="1000" dirty="0">
              <a:solidFill>
                <a:schemeClr val="bg1"/>
              </a:solidFill>
            </a:endParaRPr>
          </a:p>
          <a:p>
            <a:r>
              <a:rPr lang="en-US" altLang="zh-CN" sz="1000" dirty="0">
                <a:solidFill>
                  <a:schemeClr val="bg1"/>
                </a:solidFill>
              </a:rPr>
              <a:t>10.3.3</a:t>
            </a:r>
            <a:r>
              <a:rPr lang="zh-CN" altLang="en-US" sz="1000" dirty="0">
                <a:solidFill>
                  <a:schemeClr val="bg1"/>
                </a:solidFill>
              </a:rPr>
              <a:t>中国特色社会主义事业的跨世纪发展</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616625"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3" name="文本框 52"/>
          <p:cNvSpPr txBox="1"/>
          <p:nvPr/>
        </p:nvSpPr>
        <p:spPr>
          <a:xfrm>
            <a:off x="-836135" y="2056500"/>
            <a:ext cx="4157345" cy="3600986"/>
          </a:xfrm>
          <a:prstGeom prst="rect">
            <a:avLst/>
          </a:prstGeom>
          <a:noFill/>
        </p:spPr>
        <p:txBody>
          <a:bodyPr wrap="square" rtlCol="0">
            <a:spAutoFit/>
          </a:bodyPr>
          <a:lstStyle/>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  </a:t>
            </a:r>
            <a:r>
              <a:rPr kumimoji="1" lang="zh-CN" sz="2000" dirty="0">
                <a:latin typeface="黑体" panose="02010609060101010101" pitchFamily="49" charset="-122"/>
                <a:ea typeface="黑体" panose="02010609060101010101" pitchFamily="49" charset="-122"/>
                <a:cs typeface="黑体" panose="02010609060101010101" pitchFamily="49" charset="-122"/>
              </a:rPr>
              <a:t>十三大</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   </a:t>
            </a:r>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南方谈话</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sym typeface="+mn-ea"/>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    </a:t>
            </a:r>
            <a:r>
              <a:rPr kumimoji="1" lang="zh-CN" sz="2000" dirty="0">
                <a:latin typeface="黑体" panose="02010609060101010101" pitchFamily="49" charset="-122"/>
                <a:ea typeface="黑体" panose="02010609060101010101" pitchFamily="49" charset="-122"/>
                <a:cs typeface="黑体" panose="02010609060101010101" pitchFamily="49" charset="-122"/>
              </a:rPr>
              <a:t>十四大</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十四届六中全会</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    十五大</a:t>
            </a: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p:txBody>
      </p:sp>
      <p:sp>
        <p:nvSpPr>
          <p:cNvPr id="36" name="文本框 35"/>
          <p:cNvSpPr txBox="1"/>
          <p:nvPr/>
        </p:nvSpPr>
        <p:spPr>
          <a:xfrm>
            <a:off x="5390225" y="1793994"/>
            <a:ext cx="7680960" cy="4462760"/>
          </a:xfrm>
          <a:prstGeom prst="rect">
            <a:avLst/>
          </a:prstGeom>
          <a:noFill/>
        </p:spPr>
        <p:txBody>
          <a:bodyPr wrap="square" rtlCol="0">
            <a:spAutoFit/>
          </a:bodyPr>
          <a:lstStyle/>
          <a:p>
            <a:pPr algn="l">
              <a:buNone/>
            </a:pPr>
            <a:endParaRPr kumimoji="1" lang="zh-CN" altLang="en-US" sz="24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《关于加强社会主义精神文明建设若干重要问题的决议》</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a:t>
            </a: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 </a:t>
            </a:r>
          </a:p>
          <a:p>
            <a:pPr algn="l">
              <a:buNone/>
            </a:pPr>
            <a:r>
              <a:rPr kumimoji="1" lang="en-US" altLang="zh-CN" sz="2000" dirty="0">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一个中心，两个基本点</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 三个有利于</a:t>
            </a:r>
            <a:endParaRPr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endParaRPr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三步走</a:t>
            </a: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邓小平理论入党章</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kumimoji="1" lang="zh-CN" altLang="en-US" sz="2000" dirty="0">
                <a:latin typeface="黑体" panose="02010609060101010101" pitchFamily="49" charset="-122"/>
                <a:ea typeface="黑体" panose="02010609060101010101" pitchFamily="49" charset="-122"/>
                <a:cs typeface="黑体" panose="02010609060101010101" pitchFamily="49" charset="-122"/>
              </a:rPr>
              <a:t> 建立社会主义市场经济</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cxnSp>
        <p:nvCxnSpPr>
          <p:cNvPr id="7" name="直线连接符 65"/>
          <p:cNvCxnSpPr/>
          <p:nvPr/>
        </p:nvCxnSpPr>
        <p:spPr>
          <a:xfrm>
            <a:off x="3193889" y="2696941"/>
            <a:ext cx="2431407" cy="27775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直线连接符 65"/>
          <p:cNvCxnSpPr/>
          <p:nvPr/>
        </p:nvCxnSpPr>
        <p:spPr>
          <a:xfrm>
            <a:off x="3262975" y="3302744"/>
            <a:ext cx="2362321" cy="312391"/>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65"/>
          <p:cNvCxnSpPr/>
          <p:nvPr/>
        </p:nvCxnSpPr>
        <p:spPr>
          <a:xfrm>
            <a:off x="3193889" y="3943185"/>
            <a:ext cx="2431407" cy="143380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直线连接符 65"/>
          <p:cNvCxnSpPr/>
          <p:nvPr/>
        </p:nvCxnSpPr>
        <p:spPr>
          <a:xfrm flipV="1">
            <a:off x="3228431" y="2335100"/>
            <a:ext cx="2396865" cy="217050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直线连接符 65"/>
          <p:cNvCxnSpPr/>
          <p:nvPr/>
        </p:nvCxnSpPr>
        <p:spPr>
          <a:xfrm flipV="1">
            <a:off x="3193888" y="4784205"/>
            <a:ext cx="2431408" cy="419929"/>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直线连接符 65"/>
          <p:cNvCxnSpPr/>
          <p:nvPr/>
        </p:nvCxnSpPr>
        <p:spPr>
          <a:xfrm>
            <a:off x="3221372" y="2726091"/>
            <a:ext cx="2403924" cy="141767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1044484" y="0"/>
            <a:ext cx="7147047" cy="553998"/>
          </a:xfrm>
          <a:prstGeom prst="rect">
            <a:avLst/>
          </a:prstGeom>
          <a:noFill/>
        </p:spPr>
        <p:txBody>
          <a:bodyPr wrap="square" rtlCol="0">
            <a:spAutoFit/>
          </a:bodyPr>
          <a:lstStyle/>
          <a:p>
            <a:r>
              <a:rPr lang="en-US" altLang="zh-CN" sz="1000" dirty="0">
                <a:solidFill>
                  <a:schemeClr val="bg1"/>
                </a:solidFill>
              </a:rPr>
              <a:t>10.3.1</a:t>
            </a:r>
            <a:r>
              <a:rPr lang="zh-CN" altLang="en-US" sz="1000" dirty="0">
                <a:solidFill>
                  <a:schemeClr val="bg1"/>
                </a:solidFill>
              </a:rPr>
              <a:t>改革开放新的历史性突破</a:t>
            </a:r>
            <a:endParaRPr lang="en-US" altLang="zh-CN" sz="1000" dirty="0">
              <a:solidFill>
                <a:schemeClr val="bg1"/>
              </a:solidFill>
            </a:endParaRPr>
          </a:p>
          <a:p>
            <a:r>
              <a:rPr lang="en-US" altLang="zh-CN" sz="1000" dirty="0">
                <a:solidFill>
                  <a:schemeClr val="bg1"/>
                </a:solidFill>
              </a:rPr>
              <a:t>10.3.2</a:t>
            </a:r>
            <a:r>
              <a:rPr lang="zh-CN" altLang="en-US" sz="1000" dirty="0">
                <a:solidFill>
                  <a:schemeClr val="bg1"/>
                </a:solidFill>
              </a:rPr>
              <a:t>进一步推进改革开放和现代化建设</a:t>
            </a:r>
            <a:endParaRPr lang="en-US" altLang="zh-CN" sz="1000" dirty="0">
              <a:solidFill>
                <a:schemeClr val="bg1"/>
              </a:solidFill>
            </a:endParaRPr>
          </a:p>
          <a:p>
            <a:r>
              <a:rPr lang="en-US" altLang="zh-CN" sz="1000" dirty="0">
                <a:solidFill>
                  <a:schemeClr val="bg1"/>
                </a:solidFill>
              </a:rPr>
              <a:t>10.3.3</a:t>
            </a:r>
            <a:r>
              <a:rPr lang="zh-CN" altLang="en-US" sz="1000" dirty="0">
                <a:solidFill>
                  <a:schemeClr val="bg1"/>
                </a:solidFill>
              </a:rPr>
              <a:t>中国特色社会主义事业的跨世纪发展</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347522"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10" name="文本框 9"/>
          <p:cNvSpPr txBox="1"/>
          <p:nvPr/>
        </p:nvSpPr>
        <p:spPr>
          <a:xfrm>
            <a:off x="836281" y="3971210"/>
            <a:ext cx="10898505" cy="2031325"/>
          </a:xfrm>
          <a:prstGeom prst="rect">
            <a:avLst/>
          </a:prstGeom>
          <a:noFill/>
        </p:spPr>
        <p:txBody>
          <a:bodyPr wrap="square" rtlCol="0" anchor="t">
            <a:spAutoFit/>
          </a:bodyPr>
          <a:lstStyle/>
          <a:p>
            <a:r>
              <a:rPr lang="en-US" altLang="zh-CN" dirty="0">
                <a:latin typeface="黑体" panose="02010609060101010101" pitchFamily="49" charset="-122"/>
                <a:ea typeface="黑体" panose="02010609060101010101" pitchFamily="49" charset="-122"/>
                <a:cs typeface="黑体" panose="02010609060101010101" pitchFamily="49" charset="-122"/>
              </a:rPr>
              <a:t>      </a:t>
            </a:r>
            <a:r>
              <a:rPr lang="zh-CN" altLang="en-US" dirty="0">
                <a:latin typeface="黑体" panose="02010609060101010101" pitchFamily="49" charset="-122"/>
                <a:ea typeface="黑体" panose="02010609060101010101" pitchFamily="49" charset="-122"/>
                <a:cs typeface="黑体" panose="02010609060101010101" pitchFamily="49" charset="-122"/>
              </a:rPr>
              <a:t>邓小平理论                 </a:t>
            </a:r>
            <a:r>
              <a:rPr lang="zh-CN" altLang="en-US" dirty="0">
                <a:latin typeface="黑体" panose="02010609060101010101" pitchFamily="49" charset="-122"/>
                <a:ea typeface="黑体" panose="02010609060101010101" pitchFamily="49" charset="-122"/>
                <a:cs typeface="黑体" panose="02010609060101010101" pitchFamily="49" charset="-122"/>
                <a:sym typeface="+mn-ea"/>
              </a:rPr>
              <a:t>江泽民“三个代表”</a:t>
            </a:r>
            <a:endParaRPr lang="zh-CN" altLang="en-US" dirty="0">
              <a:latin typeface="黑体" panose="02010609060101010101" pitchFamily="49" charset="-122"/>
              <a:ea typeface="黑体" panose="02010609060101010101" pitchFamily="49" charset="-122"/>
              <a:cs typeface="黑体" panose="02010609060101010101" pitchFamily="49" charset="-122"/>
            </a:endParaRPr>
          </a:p>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    什么是社会主义</a:t>
            </a: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dirty="0">
                <a:latin typeface="黑体" panose="02010609060101010101" pitchFamily="49" charset="-122"/>
                <a:ea typeface="黑体" panose="02010609060101010101" pitchFamily="49" charset="-122"/>
                <a:cs typeface="黑体" panose="02010609060101010101" pitchFamily="49" charset="-122"/>
                <a:sym typeface="+mn-ea"/>
              </a:rPr>
              <a:t>                                            </a:t>
            </a:r>
          </a:p>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   怎样建设社会主义</a:t>
            </a:r>
          </a:p>
          <a:p>
            <a:endParaRPr lang="zh-CN" altLang="en-US" dirty="0">
              <a:latin typeface="黑体" panose="02010609060101010101" pitchFamily="49" charset="-122"/>
              <a:ea typeface="黑体" panose="02010609060101010101" pitchFamily="49" charset="-122"/>
              <a:cs typeface="黑体" panose="02010609060101010101" pitchFamily="49" charset="-122"/>
              <a:sym typeface="+mn-ea"/>
            </a:endParaRPr>
          </a:p>
          <a:p>
            <a:endParaRPr lang="zh-CN" altLang="en-US" dirty="0">
              <a:latin typeface="黑体" panose="02010609060101010101" pitchFamily="49" charset="-122"/>
              <a:ea typeface="黑体" panose="02010609060101010101" pitchFamily="49" charset="-122"/>
              <a:cs typeface="黑体" panose="02010609060101010101" pitchFamily="49" charset="-122"/>
              <a:sym typeface="+mn-ea"/>
            </a:endParaRPr>
          </a:p>
          <a:p>
            <a:pPr marL="285750" indent="-285750">
              <a:buFont typeface="Wingdings" panose="05000000000000000000" pitchFamily="2" charset="2"/>
              <a:buChar char="ü"/>
            </a:pPr>
            <a:r>
              <a:rPr lang="zh-CN" altLang="en-US" dirty="0">
                <a:latin typeface="黑体" panose="02010609060101010101" pitchFamily="49" charset="-122"/>
                <a:ea typeface="黑体" panose="02010609060101010101" pitchFamily="49" charset="-122"/>
                <a:cs typeface="黑体" panose="02010609060101010101" pitchFamily="49" charset="-122"/>
                <a:sym typeface="+mn-ea"/>
              </a:rPr>
              <a:t>党代会：三中讲经济，四中讲党建，六中讲思想文化</a:t>
            </a:r>
            <a:endParaRPr lang="zh-CN" altLang="en-US" dirty="0">
              <a:solidFill>
                <a:srgbClr val="FF0000"/>
              </a:solidFill>
              <a:latin typeface="微软雅黑" panose="020B0503020204020204" pitchFamily="34" charset="-122"/>
              <a:ea typeface="微软雅黑" panose="020B0503020204020204" pitchFamily="34" charset="-122"/>
              <a:sym typeface="+mn-ea"/>
            </a:endParaRPr>
          </a:p>
        </p:txBody>
      </p:sp>
      <p:pic>
        <p:nvPicPr>
          <p:cNvPr id="13" name="图片 12"/>
          <p:cNvPicPr>
            <a:picLocks noChangeAspect="1"/>
          </p:cNvPicPr>
          <p:nvPr/>
        </p:nvPicPr>
        <p:blipFill>
          <a:blip r:embed="rId2"/>
          <a:stretch>
            <a:fillRect/>
          </a:stretch>
        </p:blipFill>
        <p:spPr>
          <a:xfrm>
            <a:off x="1413510" y="1664652"/>
            <a:ext cx="1510665" cy="2018665"/>
          </a:xfrm>
          <a:prstGeom prst="rect">
            <a:avLst/>
          </a:prstGeom>
        </p:spPr>
      </p:pic>
      <p:pic>
        <p:nvPicPr>
          <p:cNvPr id="16" name="图片 15"/>
          <p:cNvPicPr>
            <a:picLocks noChangeAspect="1"/>
          </p:cNvPicPr>
          <p:nvPr/>
        </p:nvPicPr>
        <p:blipFill>
          <a:blip r:embed="rId3"/>
          <a:stretch>
            <a:fillRect/>
          </a:stretch>
        </p:blipFill>
        <p:spPr>
          <a:xfrm>
            <a:off x="4847259" y="1673542"/>
            <a:ext cx="1438275" cy="2004060"/>
          </a:xfrm>
          <a:prstGeom prst="rect">
            <a:avLst/>
          </a:prstGeom>
        </p:spPr>
      </p:pic>
      <p:pic>
        <p:nvPicPr>
          <p:cNvPr id="17" name="图片 16"/>
          <p:cNvPicPr>
            <a:picLocks noChangeAspect="1"/>
          </p:cNvPicPr>
          <p:nvPr/>
        </p:nvPicPr>
        <p:blipFill>
          <a:blip r:embed="rId4"/>
          <a:stretch>
            <a:fillRect/>
          </a:stretch>
        </p:blipFill>
        <p:spPr>
          <a:xfrm>
            <a:off x="8104127" y="1673542"/>
            <a:ext cx="1438275" cy="2009775"/>
          </a:xfrm>
          <a:prstGeom prst="rect">
            <a:avLst/>
          </a:prstGeom>
        </p:spPr>
      </p:pic>
      <p:sp>
        <p:nvSpPr>
          <p:cNvPr id="18" name="文本框 17"/>
          <p:cNvSpPr txBox="1"/>
          <p:nvPr/>
        </p:nvSpPr>
        <p:spPr>
          <a:xfrm>
            <a:off x="4764442" y="4511554"/>
            <a:ext cx="1783080" cy="645160"/>
          </a:xfrm>
          <a:prstGeom prst="rect">
            <a:avLst/>
          </a:prstGeom>
          <a:noFill/>
        </p:spPr>
        <p:txBody>
          <a:bodyPr wrap="none" rtlCol="0" anchor="t">
            <a:spAutoFit/>
          </a:bodyPr>
          <a:lstStyle/>
          <a:p>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建设什么样的党</a:t>
            </a:r>
          </a:p>
          <a:p>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  怎样建设党</a:t>
            </a:r>
            <a:endParaRPr lang="zh-CN" altLang="en-US" dirty="0">
              <a:solidFill>
                <a:srgbClr val="C00000"/>
              </a:solidFill>
            </a:endParaRPr>
          </a:p>
        </p:txBody>
      </p:sp>
      <p:sp>
        <p:nvSpPr>
          <p:cNvPr id="19" name="文本框 18"/>
          <p:cNvSpPr txBox="1"/>
          <p:nvPr/>
        </p:nvSpPr>
        <p:spPr>
          <a:xfrm>
            <a:off x="7896714" y="4509389"/>
            <a:ext cx="2011680" cy="645160"/>
          </a:xfrm>
          <a:prstGeom prst="rect">
            <a:avLst/>
          </a:prstGeom>
          <a:noFill/>
        </p:spPr>
        <p:txBody>
          <a:bodyPr wrap="none" rtlCol="0" anchor="t">
            <a:spAutoFit/>
          </a:bodyPr>
          <a:lstStyle/>
          <a:p>
            <a:pPr algn="ctr"/>
            <a:r>
              <a:rPr lang="zh-CN" altLang="en-US" dirty="0">
                <a:latin typeface="黑体" panose="02010609060101010101" pitchFamily="49" charset="-122"/>
                <a:ea typeface="黑体" panose="02010609060101010101" pitchFamily="49" charset="-122"/>
                <a:cs typeface="黑体" panose="02010609060101010101" pitchFamily="49" charset="-122"/>
                <a:sym typeface="+mn-ea"/>
              </a:rPr>
              <a:t>实现什么样的发展</a:t>
            </a:r>
          </a:p>
          <a:p>
            <a:pPr algn="ctr"/>
            <a:r>
              <a:rPr lang="zh-CN" altLang="en-US" dirty="0">
                <a:latin typeface="黑体" panose="02010609060101010101" pitchFamily="49" charset="-122"/>
                <a:ea typeface="黑体" panose="02010609060101010101" pitchFamily="49" charset="-122"/>
                <a:cs typeface="黑体" panose="02010609060101010101" pitchFamily="49" charset="-122"/>
                <a:sym typeface="+mn-ea"/>
              </a:rPr>
              <a:t>怎样发展</a:t>
            </a:r>
            <a:endParaRPr lang="zh-CN" altLang="en-US" dirty="0"/>
          </a:p>
        </p:txBody>
      </p:sp>
      <p:sp>
        <p:nvSpPr>
          <p:cNvPr id="20" name="文本框 19"/>
          <p:cNvSpPr txBox="1"/>
          <p:nvPr/>
        </p:nvSpPr>
        <p:spPr>
          <a:xfrm>
            <a:off x="7734838" y="3974063"/>
            <a:ext cx="2468880" cy="368300"/>
          </a:xfrm>
          <a:prstGeom prst="rect">
            <a:avLst/>
          </a:prstGeom>
          <a:noFill/>
        </p:spPr>
        <p:txBody>
          <a:bodyPr wrap="none" rtlCol="0" anchor="t">
            <a:spAutoFit/>
          </a:bodyPr>
          <a:lstStyle/>
          <a:p>
            <a:r>
              <a:rPr lang="zh-CN" altLang="en-US">
                <a:latin typeface="黑体" panose="02010609060101010101" pitchFamily="49" charset="-122"/>
                <a:ea typeface="黑体" panose="02010609060101010101" pitchFamily="49" charset="-122"/>
                <a:cs typeface="黑体" panose="02010609060101010101" pitchFamily="49" charset="-122"/>
                <a:sym typeface="+mn-ea"/>
              </a:rPr>
              <a:t>胡锦涛“科学发展观”</a:t>
            </a:r>
            <a:endParaRPr lang="zh-CN" altLang="en-US"/>
          </a:p>
        </p:txBody>
      </p:sp>
      <p:sp>
        <p:nvSpPr>
          <p:cNvPr id="21" name="圆角矩形 20"/>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2" name="组 1"/>
          <p:cNvGrpSpPr/>
          <p:nvPr/>
        </p:nvGrpSpPr>
        <p:grpSpPr>
          <a:xfrm>
            <a:off x="7130005" y="95172"/>
            <a:ext cx="4969629" cy="1629455"/>
            <a:chOff x="2453580" y="2906167"/>
            <a:chExt cx="6949154" cy="1838687"/>
          </a:xfrm>
        </p:grpSpPr>
        <p:sp>
          <p:nvSpPr>
            <p:cNvPr id="22" name="圆角矩形 21"/>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23" name="左大括号 22"/>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24" name="圆角矩形 23"/>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25" name="圆角矩形 24"/>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361982"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3" name="文本框 2"/>
          <p:cNvSpPr txBox="1"/>
          <p:nvPr/>
        </p:nvSpPr>
        <p:spPr>
          <a:xfrm>
            <a:off x="550511" y="2878166"/>
            <a:ext cx="11549123" cy="447238"/>
          </a:xfrm>
          <a:prstGeom prst="rect">
            <a:avLst/>
          </a:prstGeom>
          <a:noFill/>
        </p:spPr>
        <p:txBody>
          <a:bodyPr wrap="square" rtlCol="0" anchor="t">
            <a:spAutoFit/>
          </a:bodyPr>
          <a:lstStyle/>
          <a:p>
            <a:pPr fontAlgn="auto">
              <a:lnSpc>
                <a:spcPct val="135000"/>
              </a:lnSpc>
            </a:pPr>
            <a:r>
              <a:rPr lang="zh-CN" altLang="en-US" sz="2000" b="1">
                <a:latin typeface="黑体" panose="02010609060101010101" pitchFamily="49" charset="-122"/>
                <a:ea typeface="黑体" panose="02010609060101010101" pitchFamily="49" charset="-122"/>
                <a:cs typeface="黑体" panose="02010609060101010101" pitchFamily="49" charset="-122"/>
              </a:rPr>
              <a:t>中共</a:t>
            </a:r>
            <a:r>
              <a:rPr lang="zh-CN" altLang="en-US" sz="2000" b="1" dirty="0">
                <a:latin typeface="黑体" panose="02010609060101010101" pitchFamily="49" charset="-122"/>
                <a:ea typeface="黑体" panose="02010609060101010101" pitchFamily="49" charset="-122"/>
                <a:cs typeface="黑体" panose="02010609060101010101" pitchFamily="49" charset="-122"/>
              </a:rPr>
              <a:t>十六大：</a:t>
            </a:r>
            <a:r>
              <a:rPr lang="zh-CN" altLang="en-US" sz="2000" dirty="0">
                <a:latin typeface="黑体" panose="02010609060101010101" pitchFamily="49" charset="-122"/>
                <a:ea typeface="黑体" panose="02010609060101010101" pitchFamily="49" charset="-122"/>
                <a:cs typeface="黑体" panose="02010609060101010101" pitchFamily="49" charset="-122"/>
              </a:rPr>
              <a:t>将</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“三个代表”</a:t>
            </a:r>
            <a:r>
              <a:rPr lang="zh-CN" altLang="en-US" sz="2000" dirty="0">
                <a:latin typeface="黑体" panose="02010609060101010101" pitchFamily="49" charset="-122"/>
                <a:ea typeface="黑体" panose="02010609060101010101" pitchFamily="49" charset="-122"/>
                <a:cs typeface="黑体" panose="02010609060101010101" pitchFamily="49" charset="-122"/>
              </a:rPr>
              <a:t> 写入党章，明确本世纪前二十年的奋斗目标是 全面建设小康社会</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10" name="组 9"/>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2" name="左大括号 11"/>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6" name="圆角矩形 1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
        <p:nvSpPr>
          <p:cNvPr id="15" name="文本框 14"/>
          <p:cNvSpPr txBox="1"/>
          <p:nvPr/>
        </p:nvSpPr>
        <p:spPr>
          <a:xfrm>
            <a:off x="938718" y="14412"/>
            <a:ext cx="7147047" cy="369332"/>
          </a:xfrm>
          <a:prstGeom prst="rect">
            <a:avLst/>
          </a:prstGeom>
          <a:noFill/>
        </p:spPr>
        <p:txBody>
          <a:bodyPr wrap="square" rtlCol="0">
            <a:spAutoFit/>
          </a:bodyPr>
          <a:lstStyle/>
          <a:p>
            <a:r>
              <a:rPr lang="en-US" altLang="zh-CN" dirty="0">
                <a:solidFill>
                  <a:schemeClr val="bg1"/>
                </a:solidFill>
              </a:rPr>
              <a:t>10.4.1</a:t>
            </a:r>
            <a:r>
              <a:rPr lang="zh-CN" altLang="en-US" dirty="0">
                <a:solidFill>
                  <a:schemeClr val="bg1"/>
                </a:solidFill>
              </a:rPr>
              <a:t>全面建设小康社会行动纲领的制定</a:t>
            </a:r>
            <a:endParaRPr lang="en-US" altLang="zh-CN" dirty="0">
              <a:solidFill>
                <a:schemeClr val="bg1"/>
              </a:solidFill>
            </a:endParaRPr>
          </a:p>
        </p:txBody>
      </p:sp>
      <p:sp>
        <p:nvSpPr>
          <p:cNvPr id="14" name="矩形 13"/>
          <p:cNvSpPr/>
          <p:nvPr/>
        </p:nvSpPr>
        <p:spPr>
          <a:xfrm>
            <a:off x="550511" y="4884229"/>
            <a:ext cx="3877985" cy="461665"/>
          </a:xfrm>
          <a:prstGeom prst="rect">
            <a:avLst/>
          </a:prstGeom>
        </p:spPr>
        <p:txBody>
          <a:bodyPr wrap="none">
            <a:spAutoFit/>
          </a:bodyPr>
          <a:lstStyle/>
          <a:p>
            <a:r>
              <a:rPr lang="zh-CN" altLang="en-US" sz="2400" dirty="0" smtClean="0">
                <a:latin typeface="黑体" panose="02010609060101010101" pitchFamily="49" charset="-122"/>
                <a:ea typeface="黑体" panose="02010609060101010101" pitchFamily="49" charset="-122"/>
                <a:cs typeface="黑体" panose="02010609060101010101" pitchFamily="49" charset="-122"/>
              </a:rPr>
              <a:t>邓（</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15</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）三（</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16</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）科（</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17</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a:t>
            </a:r>
            <a:endParaRPr lang="zh-CN" altLang="en-US" sz="2400"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347522"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10" name="文本框 9"/>
          <p:cNvSpPr txBox="1"/>
          <p:nvPr/>
        </p:nvSpPr>
        <p:spPr>
          <a:xfrm>
            <a:off x="836281" y="3971210"/>
            <a:ext cx="10898505" cy="2031325"/>
          </a:xfrm>
          <a:prstGeom prst="rect">
            <a:avLst/>
          </a:prstGeom>
          <a:noFill/>
        </p:spPr>
        <p:txBody>
          <a:bodyPr wrap="square" rtlCol="0" anchor="t">
            <a:spAutoFit/>
          </a:bodyPr>
          <a:lstStyle/>
          <a:p>
            <a:r>
              <a:rPr lang="en-US" altLang="zh-CN" dirty="0">
                <a:latin typeface="黑体" panose="02010609060101010101" pitchFamily="49" charset="-122"/>
                <a:ea typeface="黑体" panose="02010609060101010101" pitchFamily="49" charset="-122"/>
                <a:cs typeface="黑体" panose="02010609060101010101" pitchFamily="49" charset="-122"/>
              </a:rPr>
              <a:t>      </a:t>
            </a:r>
            <a:r>
              <a:rPr lang="zh-CN" altLang="en-US" dirty="0">
                <a:latin typeface="黑体" panose="02010609060101010101" pitchFamily="49" charset="-122"/>
                <a:ea typeface="黑体" panose="02010609060101010101" pitchFamily="49" charset="-122"/>
                <a:cs typeface="黑体" panose="02010609060101010101" pitchFamily="49" charset="-122"/>
              </a:rPr>
              <a:t>邓小平理论                 </a:t>
            </a:r>
            <a:r>
              <a:rPr lang="zh-CN" altLang="en-US" dirty="0">
                <a:latin typeface="黑体" panose="02010609060101010101" pitchFamily="49" charset="-122"/>
                <a:ea typeface="黑体" panose="02010609060101010101" pitchFamily="49" charset="-122"/>
                <a:cs typeface="黑体" panose="02010609060101010101" pitchFamily="49" charset="-122"/>
                <a:sym typeface="+mn-ea"/>
              </a:rPr>
              <a:t>江泽民“三个代表”</a:t>
            </a:r>
            <a:endParaRPr lang="zh-CN" altLang="en-US" dirty="0">
              <a:latin typeface="黑体" panose="02010609060101010101" pitchFamily="49" charset="-122"/>
              <a:ea typeface="黑体" panose="02010609060101010101" pitchFamily="49" charset="-122"/>
              <a:cs typeface="黑体" panose="02010609060101010101" pitchFamily="49" charset="-122"/>
            </a:endParaRPr>
          </a:p>
          <a:p>
            <a:endParaRPr lang="zh-CN" altLang="en-US" dirty="0">
              <a:latin typeface="黑体" panose="02010609060101010101" pitchFamily="49" charset="-122"/>
              <a:ea typeface="黑体" panose="02010609060101010101" pitchFamily="49" charset="-122"/>
              <a:cs typeface="黑体" panose="02010609060101010101" pitchFamily="49" charset="-122"/>
            </a:endParaRPr>
          </a:p>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    什么是社会主义</a:t>
            </a: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dirty="0">
                <a:latin typeface="黑体" panose="02010609060101010101" pitchFamily="49" charset="-122"/>
                <a:ea typeface="黑体" panose="02010609060101010101" pitchFamily="49" charset="-122"/>
                <a:cs typeface="黑体" panose="02010609060101010101" pitchFamily="49" charset="-122"/>
                <a:sym typeface="+mn-ea"/>
              </a:rPr>
              <a:t>                                            </a:t>
            </a:r>
          </a:p>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   怎样建设社会主义</a:t>
            </a:r>
          </a:p>
          <a:p>
            <a:endParaRPr lang="zh-CN" altLang="en-US" dirty="0">
              <a:latin typeface="黑体" panose="02010609060101010101" pitchFamily="49" charset="-122"/>
              <a:ea typeface="黑体" panose="02010609060101010101" pitchFamily="49" charset="-122"/>
              <a:cs typeface="黑体" panose="02010609060101010101" pitchFamily="49" charset="-122"/>
              <a:sym typeface="+mn-ea"/>
            </a:endParaRPr>
          </a:p>
          <a:p>
            <a:endParaRPr lang="zh-CN" altLang="en-US" dirty="0">
              <a:latin typeface="黑体" panose="02010609060101010101" pitchFamily="49" charset="-122"/>
              <a:ea typeface="黑体" panose="02010609060101010101" pitchFamily="49" charset="-122"/>
              <a:cs typeface="黑体" panose="02010609060101010101" pitchFamily="49" charset="-122"/>
              <a:sym typeface="+mn-ea"/>
            </a:endParaRPr>
          </a:p>
          <a:p>
            <a:pPr marL="285750" indent="-285750">
              <a:buFont typeface="Wingdings" panose="05000000000000000000" pitchFamily="2" charset="2"/>
              <a:buChar char="ü"/>
            </a:pPr>
            <a:r>
              <a:rPr lang="zh-CN" altLang="en-US" dirty="0">
                <a:latin typeface="黑体" panose="02010609060101010101" pitchFamily="49" charset="-122"/>
                <a:ea typeface="黑体" panose="02010609060101010101" pitchFamily="49" charset="-122"/>
                <a:cs typeface="黑体" panose="02010609060101010101" pitchFamily="49" charset="-122"/>
                <a:sym typeface="+mn-ea"/>
              </a:rPr>
              <a:t>党代会：三中讲经济，四中讲党建，六中讲思想文化</a:t>
            </a:r>
            <a:endParaRPr lang="zh-CN" altLang="en-US" dirty="0">
              <a:solidFill>
                <a:srgbClr val="FF0000"/>
              </a:solidFill>
              <a:latin typeface="微软雅黑" panose="020B0503020204020204" pitchFamily="34" charset="-122"/>
              <a:ea typeface="微软雅黑" panose="020B0503020204020204" pitchFamily="34" charset="-122"/>
              <a:sym typeface="+mn-ea"/>
            </a:endParaRPr>
          </a:p>
        </p:txBody>
      </p:sp>
      <p:pic>
        <p:nvPicPr>
          <p:cNvPr id="13" name="图片 12"/>
          <p:cNvPicPr>
            <a:picLocks noChangeAspect="1"/>
          </p:cNvPicPr>
          <p:nvPr/>
        </p:nvPicPr>
        <p:blipFill>
          <a:blip r:embed="rId2"/>
          <a:stretch>
            <a:fillRect/>
          </a:stretch>
        </p:blipFill>
        <p:spPr>
          <a:xfrm>
            <a:off x="1413510" y="1664652"/>
            <a:ext cx="1510665" cy="2018665"/>
          </a:xfrm>
          <a:prstGeom prst="rect">
            <a:avLst/>
          </a:prstGeom>
        </p:spPr>
      </p:pic>
      <p:pic>
        <p:nvPicPr>
          <p:cNvPr id="16" name="图片 15"/>
          <p:cNvPicPr>
            <a:picLocks noChangeAspect="1"/>
          </p:cNvPicPr>
          <p:nvPr/>
        </p:nvPicPr>
        <p:blipFill>
          <a:blip r:embed="rId3"/>
          <a:stretch>
            <a:fillRect/>
          </a:stretch>
        </p:blipFill>
        <p:spPr>
          <a:xfrm>
            <a:off x="4847259" y="1673542"/>
            <a:ext cx="1438275" cy="2004060"/>
          </a:xfrm>
          <a:prstGeom prst="rect">
            <a:avLst/>
          </a:prstGeom>
        </p:spPr>
      </p:pic>
      <p:pic>
        <p:nvPicPr>
          <p:cNvPr id="17" name="图片 16"/>
          <p:cNvPicPr>
            <a:picLocks noChangeAspect="1"/>
          </p:cNvPicPr>
          <p:nvPr/>
        </p:nvPicPr>
        <p:blipFill>
          <a:blip r:embed="rId4"/>
          <a:stretch>
            <a:fillRect/>
          </a:stretch>
        </p:blipFill>
        <p:spPr>
          <a:xfrm>
            <a:off x="8104127" y="1673542"/>
            <a:ext cx="1438275" cy="2009775"/>
          </a:xfrm>
          <a:prstGeom prst="rect">
            <a:avLst/>
          </a:prstGeom>
        </p:spPr>
      </p:pic>
      <p:sp>
        <p:nvSpPr>
          <p:cNvPr id="18" name="文本框 17"/>
          <p:cNvSpPr txBox="1"/>
          <p:nvPr/>
        </p:nvSpPr>
        <p:spPr>
          <a:xfrm>
            <a:off x="4764442" y="4511554"/>
            <a:ext cx="1783080" cy="645160"/>
          </a:xfrm>
          <a:prstGeom prst="rect">
            <a:avLst/>
          </a:prstGeom>
          <a:noFill/>
        </p:spPr>
        <p:txBody>
          <a:bodyPr wrap="none" rtlCol="0" anchor="t">
            <a:spAutoFit/>
          </a:bodyPr>
          <a:lstStyle/>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建设什么样的党</a:t>
            </a:r>
          </a:p>
          <a:p>
            <a:r>
              <a:rPr lang="zh-CN" altLang="en-US" dirty="0">
                <a:latin typeface="黑体" panose="02010609060101010101" pitchFamily="49" charset="-122"/>
                <a:ea typeface="黑体" panose="02010609060101010101" pitchFamily="49" charset="-122"/>
                <a:cs typeface="黑体" panose="02010609060101010101" pitchFamily="49" charset="-122"/>
                <a:sym typeface="+mn-ea"/>
              </a:rPr>
              <a:t>  怎样建设党</a:t>
            </a:r>
            <a:endParaRPr lang="zh-CN" altLang="en-US" dirty="0"/>
          </a:p>
        </p:txBody>
      </p:sp>
      <p:sp>
        <p:nvSpPr>
          <p:cNvPr id="19" name="文本框 18"/>
          <p:cNvSpPr txBox="1"/>
          <p:nvPr/>
        </p:nvSpPr>
        <p:spPr>
          <a:xfrm>
            <a:off x="7896714" y="4509389"/>
            <a:ext cx="2011680" cy="645160"/>
          </a:xfrm>
          <a:prstGeom prst="rect">
            <a:avLst/>
          </a:prstGeom>
          <a:noFill/>
        </p:spPr>
        <p:txBody>
          <a:bodyPr wrap="none" rtlCol="0" anchor="t">
            <a:spAutoFit/>
          </a:bodyPr>
          <a:lstStyle/>
          <a:p>
            <a:pPr algn="ct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实现什么样的发展</a:t>
            </a:r>
          </a:p>
          <a:p>
            <a:pPr algn="ctr"/>
            <a:r>
              <a:rPr lang="zh-CN" altLang="en-US"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怎样发展</a:t>
            </a:r>
            <a:endParaRPr lang="zh-CN" altLang="en-US" dirty="0">
              <a:solidFill>
                <a:srgbClr val="C00000"/>
              </a:solidFill>
            </a:endParaRPr>
          </a:p>
        </p:txBody>
      </p:sp>
      <p:sp>
        <p:nvSpPr>
          <p:cNvPr id="20" name="文本框 19"/>
          <p:cNvSpPr txBox="1"/>
          <p:nvPr/>
        </p:nvSpPr>
        <p:spPr>
          <a:xfrm>
            <a:off x="7734838" y="3974063"/>
            <a:ext cx="2468880" cy="368300"/>
          </a:xfrm>
          <a:prstGeom prst="rect">
            <a:avLst/>
          </a:prstGeom>
          <a:noFill/>
        </p:spPr>
        <p:txBody>
          <a:bodyPr wrap="none" rtlCol="0" anchor="t">
            <a:spAutoFit/>
          </a:bodyPr>
          <a:lstStyle/>
          <a:p>
            <a:r>
              <a:rPr lang="zh-CN" altLang="en-US">
                <a:latin typeface="黑体" panose="02010609060101010101" pitchFamily="49" charset="-122"/>
                <a:ea typeface="黑体" panose="02010609060101010101" pitchFamily="49" charset="-122"/>
                <a:cs typeface="黑体" panose="02010609060101010101" pitchFamily="49" charset="-122"/>
                <a:sym typeface="+mn-ea"/>
              </a:rPr>
              <a:t>胡锦涛“科学发展观”</a:t>
            </a:r>
            <a:endParaRPr lang="zh-CN" altLang="en-US"/>
          </a:p>
        </p:txBody>
      </p:sp>
      <p:sp>
        <p:nvSpPr>
          <p:cNvPr id="21" name="圆角矩形 20"/>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2" name="组 1"/>
          <p:cNvGrpSpPr/>
          <p:nvPr/>
        </p:nvGrpSpPr>
        <p:grpSpPr>
          <a:xfrm>
            <a:off x="7130005" y="95172"/>
            <a:ext cx="4969629" cy="1629455"/>
            <a:chOff x="2453580" y="2906167"/>
            <a:chExt cx="6949154" cy="1838687"/>
          </a:xfrm>
        </p:grpSpPr>
        <p:sp>
          <p:nvSpPr>
            <p:cNvPr id="22" name="圆角矩形 21"/>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23" name="左大括号 22"/>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24" name="圆角矩形 23"/>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25" name="圆角矩形 24"/>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361982"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3" name="文本框 2"/>
          <p:cNvSpPr txBox="1"/>
          <p:nvPr/>
        </p:nvSpPr>
        <p:spPr>
          <a:xfrm>
            <a:off x="419100" y="1855099"/>
            <a:ext cx="11549123" cy="3000821"/>
          </a:xfrm>
          <a:prstGeom prst="rect">
            <a:avLst/>
          </a:prstGeom>
          <a:noFill/>
        </p:spPr>
        <p:txBody>
          <a:bodyPr wrap="square" rtlCol="0" anchor="t">
            <a:spAutoFit/>
          </a:bodyPr>
          <a:lstStyle/>
          <a:p>
            <a:pPr fontAlgn="auto">
              <a:lnSpc>
                <a:spcPct val="135000"/>
              </a:lnSpc>
            </a:pP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pPr fontAlgn="auto">
              <a:lnSpc>
                <a:spcPct val="135000"/>
              </a:lnSpc>
            </a:pPr>
            <a:r>
              <a:rPr lang="zh-CN" altLang="en-US" sz="2000" b="1" dirty="0">
                <a:latin typeface="黑体" panose="02010609060101010101" pitchFamily="49" charset="-122"/>
                <a:ea typeface="黑体" panose="02010609060101010101" pitchFamily="49" charset="-122"/>
                <a:cs typeface="黑体" panose="02010609060101010101" pitchFamily="49" charset="-122"/>
              </a:rPr>
              <a:t>十六届三中全会：</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提出科学发展观</a:t>
            </a:r>
            <a:r>
              <a:rPr lang="zh-CN" altLang="en-US" sz="2000" dirty="0">
                <a:latin typeface="黑体" panose="02010609060101010101" pitchFamily="49" charset="-122"/>
                <a:ea typeface="黑体" panose="02010609060101010101" pitchFamily="49" charset="-122"/>
                <a:cs typeface="黑体" panose="02010609060101010101" pitchFamily="49" charset="-122"/>
              </a:rPr>
              <a:t>，第一要义是发展，核心是以人为本，基本要求是全面协调可持续，根本方法是统筹兼顾。</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pPr fontAlgn="auto">
              <a:lnSpc>
                <a:spcPct val="135000"/>
              </a:lnSpc>
            </a:pP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pPr fontAlgn="auto">
              <a:lnSpc>
                <a:spcPct val="135000"/>
              </a:lnSpc>
            </a:pPr>
            <a:r>
              <a:rPr lang="zh-CN" altLang="en-US" sz="2000" b="1" dirty="0">
                <a:latin typeface="黑体" panose="02010609060101010101" pitchFamily="49" charset="-122"/>
                <a:ea typeface="黑体" panose="02010609060101010101" pitchFamily="49" charset="-122"/>
                <a:cs typeface="黑体" panose="02010609060101010101" pitchFamily="49" charset="-122"/>
              </a:rPr>
              <a:t>十六届四中全会：</a:t>
            </a:r>
            <a:r>
              <a:rPr lang="zh-CN" altLang="en-US" sz="2000" dirty="0">
                <a:latin typeface="黑体" panose="02010609060101010101" pitchFamily="49" charset="-122"/>
                <a:ea typeface="黑体" panose="02010609060101010101" pitchFamily="49" charset="-122"/>
                <a:cs typeface="黑体" panose="02010609060101010101" pitchFamily="49" charset="-122"/>
              </a:rPr>
              <a:t>进一步提出构建</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社会主义和谐社会</a:t>
            </a:r>
            <a:r>
              <a:rPr lang="zh-CN" altLang="en-US" sz="2000" dirty="0">
                <a:latin typeface="黑体" panose="02010609060101010101" pitchFamily="49" charset="-122"/>
                <a:ea typeface="黑体" panose="02010609060101010101" pitchFamily="49" charset="-122"/>
                <a:cs typeface="黑体" panose="02010609060101010101" pitchFamily="49" charset="-122"/>
              </a:rPr>
              <a:t>的战略任务</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pPr fontAlgn="auto">
              <a:lnSpc>
                <a:spcPct val="135000"/>
              </a:lnSpc>
            </a:pPr>
            <a:r>
              <a:rPr lang="zh-CN" altLang="en-US" sz="2000" dirty="0">
                <a:latin typeface="黑体" panose="02010609060101010101" pitchFamily="49" charset="-122"/>
                <a:ea typeface="黑体" panose="02010609060101010101" pitchFamily="49" charset="-122"/>
                <a:cs typeface="黑体" panose="02010609060101010101" pitchFamily="49" charset="-122"/>
              </a:rPr>
              <a:t>               《关于加强党的执政能力建设的决定》</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pPr fontAlgn="auto">
              <a:lnSpc>
                <a:spcPct val="135000"/>
              </a:lnSpc>
            </a:pP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10" name="组 9"/>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2" name="左大括号 11"/>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6" name="圆角矩形 1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
        <p:nvSpPr>
          <p:cNvPr id="15" name="文本框 14"/>
          <p:cNvSpPr txBox="1"/>
          <p:nvPr/>
        </p:nvSpPr>
        <p:spPr>
          <a:xfrm>
            <a:off x="1003806" y="78446"/>
            <a:ext cx="7147047" cy="369332"/>
          </a:xfrm>
          <a:prstGeom prst="rect">
            <a:avLst/>
          </a:prstGeom>
          <a:noFill/>
        </p:spPr>
        <p:txBody>
          <a:bodyPr wrap="square" rtlCol="0">
            <a:spAutoFit/>
          </a:bodyPr>
          <a:lstStyle/>
          <a:p>
            <a:r>
              <a:rPr lang="en-US" altLang="zh-CN" dirty="0">
                <a:solidFill>
                  <a:schemeClr val="bg1"/>
                </a:solidFill>
              </a:rPr>
              <a:t>10.4.2</a:t>
            </a:r>
            <a:r>
              <a:rPr lang="zh-CN" altLang="en-US" dirty="0">
                <a:solidFill>
                  <a:schemeClr val="bg1"/>
                </a:solidFill>
              </a:rPr>
              <a:t>以科学发展观统领经济社会发展全局</a:t>
            </a:r>
            <a:endParaRPr lang="en-US" altLang="zh-CN" dirty="0">
              <a:solidFill>
                <a:schemeClr val="bg1"/>
              </a:solidFill>
            </a:endParaRPr>
          </a:p>
        </p:txBody>
      </p:sp>
      <p:sp>
        <p:nvSpPr>
          <p:cNvPr id="14" name="矩形 13"/>
          <p:cNvSpPr/>
          <p:nvPr/>
        </p:nvSpPr>
        <p:spPr>
          <a:xfrm>
            <a:off x="419100" y="5360581"/>
            <a:ext cx="4979378" cy="461665"/>
          </a:xfrm>
          <a:prstGeom prst="rect">
            <a:avLst/>
          </a:prstGeom>
        </p:spPr>
        <p:txBody>
          <a:bodyPr wrap="square">
            <a:spAutoFit/>
          </a:bodyPr>
          <a:lstStyle/>
          <a:p>
            <a:r>
              <a:rPr lang="zh-CN" altLang="en-US" sz="2400" b="1" dirty="0" smtClean="0">
                <a:latin typeface="黑体" panose="02010609060101010101" pitchFamily="49" charset="-122"/>
                <a:ea typeface="黑体" panose="02010609060101010101" pitchFamily="49" charset="-122"/>
                <a:cs typeface="黑体" panose="02010609060101010101" pitchFamily="49" charset="-122"/>
              </a:rPr>
              <a:t>十六</a:t>
            </a:r>
            <a:r>
              <a:rPr lang="zh-CN" altLang="en-US" sz="2400" b="1" smtClean="0">
                <a:latin typeface="黑体" panose="02010609060101010101" pitchFamily="49" charset="-122"/>
                <a:ea typeface="黑体" panose="02010609060101010101" pitchFamily="49" charset="-122"/>
                <a:cs typeface="黑体" panose="02010609060101010101" pitchFamily="49" charset="-122"/>
              </a:rPr>
              <a:t>三中提科学</a:t>
            </a:r>
            <a:r>
              <a:rPr lang="zh-CN" altLang="en-US" sz="2400" b="1" dirty="0" smtClean="0">
                <a:latin typeface="黑体" panose="02010609060101010101" pitchFamily="49" charset="-122"/>
                <a:ea typeface="黑体" panose="02010609060101010101" pitchFamily="49" charset="-122"/>
                <a:cs typeface="黑体" panose="02010609060101010101" pitchFamily="49" charset="-122"/>
              </a:rPr>
              <a:t>，十六四</a:t>
            </a:r>
            <a:r>
              <a:rPr lang="zh-CN" altLang="en-US" sz="2400" b="1" smtClean="0">
                <a:latin typeface="黑体" panose="02010609060101010101" pitchFamily="49" charset="-122"/>
                <a:ea typeface="黑体" panose="02010609060101010101" pitchFamily="49" charset="-122"/>
                <a:cs typeface="黑体" panose="02010609060101010101" pitchFamily="49" charset="-122"/>
              </a:rPr>
              <a:t>中建和谐</a:t>
            </a:r>
            <a:endParaRPr lang="zh-CN" altLang="en-US" sz="240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361982"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3" name="文本框 2"/>
          <p:cNvSpPr txBox="1"/>
          <p:nvPr/>
        </p:nvSpPr>
        <p:spPr>
          <a:xfrm>
            <a:off x="321165" y="2347193"/>
            <a:ext cx="11778469" cy="2502223"/>
          </a:xfrm>
          <a:prstGeom prst="rect">
            <a:avLst/>
          </a:prstGeom>
          <a:noFill/>
        </p:spPr>
        <p:txBody>
          <a:bodyPr wrap="square" rtlCol="0" anchor="t">
            <a:spAutoFit/>
          </a:bodyPr>
          <a:lstStyle/>
          <a:p>
            <a:pPr fontAlgn="auto">
              <a:lnSpc>
                <a:spcPct val="135000"/>
              </a:lnSpc>
            </a:pPr>
            <a:endParaRPr lang="zh-CN" altLang="en-US" dirty="0">
              <a:latin typeface="黑体" panose="02010609060101010101" pitchFamily="49" charset="-122"/>
              <a:ea typeface="黑体" panose="02010609060101010101" pitchFamily="49" charset="-122"/>
              <a:cs typeface="黑体" panose="02010609060101010101" pitchFamily="49" charset="-122"/>
            </a:endParaRPr>
          </a:p>
          <a:p>
            <a:pPr fontAlgn="auto">
              <a:lnSpc>
                <a:spcPct val="135000"/>
              </a:lnSpc>
            </a:pPr>
            <a:r>
              <a:rPr lang="zh-CN" altLang="en-US" sz="2000" b="1" dirty="0">
                <a:latin typeface="黑体" panose="02010609060101010101" pitchFamily="49" charset="-122"/>
                <a:ea typeface="黑体" panose="02010609060101010101" pitchFamily="49" charset="-122"/>
                <a:cs typeface="黑体" panose="02010609060101010101" pitchFamily="49" charset="-122"/>
                <a:sym typeface="+mn-ea"/>
              </a:rPr>
              <a:t>中共十七大：</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将</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科学发展观</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写入党章。</a:t>
            </a:r>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pPr fontAlgn="auto">
              <a:lnSpc>
                <a:spcPct val="135000"/>
              </a:lnSpc>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提出以经济建设为中心是兴国之要，四项基本原则是立国之本，改革开放是强国之路。</a:t>
            </a:r>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pPr fontAlgn="auto">
              <a:lnSpc>
                <a:spcPct val="135000"/>
              </a:lnSpc>
            </a:pP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pPr fontAlgn="auto">
              <a:lnSpc>
                <a:spcPct val="135000"/>
              </a:lnSpc>
            </a:pPr>
            <a:r>
              <a:rPr lang="zh-CN" altLang="en-US" sz="2000" b="1" dirty="0">
                <a:latin typeface="黑体" panose="02010609060101010101" pitchFamily="49" charset="-122"/>
                <a:ea typeface="黑体" panose="02010609060101010101" pitchFamily="49" charset="-122"/>
                <a:cs typeface="黑体" panose="02010609060101010101" pitchFamily="49" charset="-122"/>
                <a:sym typeface="+mn-ea"/>
              </a:rPr>
              <a:t>十八届三中全会：</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《关于全面深化改革若干重大问题的决定》</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pPr fontAlgn="auto">
              <a:lnSpc>
                <a:spcPct val="135000"/>
              </a:lnSpc>
            </a:pPr>
            <a:endParaRPr lang="zh-CN" altLang="en-US" b="1" dirty="0">
              <a:solidFill>
                <a:srgbClr val="FF0000"/>
              </a:solidFill>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grpSp>
        <p:nvGrpSpPr>
          <p:cNvPr id="10" name="组 9"/>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2" name="左大括号 11"/>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38670" y="2906167"/>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会议</a:t>
              </a:r>
            </a:p>
          </p:txBody>
        </p:sp>
        <p:sp>
          <p:nvSpPr>
            <p:cNvPr id="16" name="圆角矩形 15"/>
            <p:cNvSpPr/>
            <p:nvPr/>
          </p:nvSpPr>
          <p:spPr>
            <a:xfrm>
              <a:off x="6338670" y="4093600"/>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成就</a:t>
              </a:r>
            </a:p>
          </p:txBody>
        </p:sp>
      </p:grpSp>
      <p:sp>
        <p:nvSpPr>
          <p:cNvPr id="14" name="文本框 13"/>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10.4.3</a:t>
            </a:r>
            <a:r>
              <a:rPr lang="zh-CN" altLang="en-US" dirty="0">
                <a:solidFill>
                  <a:schemeClr val="bg1"/>
                </a:solidFill>
              </a:rPr>
              <a:t>夺取全面建设小康社会新胜利</a:t>
            </a:r>
          </a:p>
        </p:txBody>
      </p:sp>
      <p:sp>
        <p:nvSpPr>
          <p:cNvPr id="15" name="矩形 14"/>
          <p:cNvSpPr/>
          <p:nvPr/>
        </p:nvSpPr>
        <p:spPr>
          <a:xfrm>
            <a:off x="550511" y="4884229"/>
            <a:ext cx="3877985" cy="461665"/>
          </a:xfrm>
          <a:prstGeom prst="rect">
            <a:avLst/>
          </a:prstGeom>
        </p:spPr>
        <p:txBody>
          <a:bodyPr wrap="none">
            <a:spAutoFit/>
          </a:bodyPr>
          <a:lstStyle/>
          <a:p>
            <a:r>
              <a:rPr lang="zh-CN" altLang="en-US" sz="2400" dirty="0" smtClean="0">
                <a:latin typeface="黑体" panose="02010609060101010101" pitchFamily="49" charset="-122"/>
                <a:ea typeface="黑体" panose="02010609060101010101" pitchFamily="49" charset="-122"/>
                <a:cs typeface="黑体" panose="02010609060101010101" pitchFamily="49" charset="-122"/>
              </a:rPr>
              <a:t>邓（</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15</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）三（</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16</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）科（</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17</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a:t>
            </a:r>
            <a:endParaRPr lang="zh-CN" altLang="en-US" sz="2400"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6947714"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3" name="文本框 52"/>
          <p:cNvSpPr txBox="1"/>
          <p:nvPr/>
        </p:nvSpPr>
        <p:spPr>
          <a:xfrm>
            <a:off x="-1315128" y="1595715"/>
            <a:ext cx="4157345" cy="3970318"/>
          </a:xfrm>
          <a:prstGeom prst="rect">
            <a:avLst/>
          </a:prstGeom>
          <a:noFill/>
        </p:spPr>
        <p:txBody>
          <a:bodyPr wrap="square" rtlCol="0">
            <a:spAutoFit/>
          </a:bodyPr>
          <a:lstStyle/>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    </a:t>
            </a:r>
            <a:r>
              <a:rPr kumimoji="1" lang="zh-CN" sz="2000" dirty="0">
                <a:latin typeface="黑体" panose="02010609060101010101" pitchFamily="49" charset="-122"/>
                <a:ea typeface="黑体" panose="02010609060101010101" pitchFamily="49" charset="-122"/>
                <a:cs typeface="黑体" panose="02010609060101010101" pitchFamily="49" charset="-122"/>
              </a:rPr>
              <a:t>十六大</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   </a:t>
            </a:r>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十六届三中全会</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sym typeface="+mn-ea"/>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    </a:t>
            </a:r>
            <a:r>
              <a:rPr kumimoji="1" lang="zh-CN" sz="2000" dirty="0">
                <a:latin typeface="黑体" panose="02010609060101010101" pitchFamily="49" charset="-122"/>
                <a:ea typeface="黑体" panose="02010609060101010101" pitchFamily="49" charset="-122"/>
                <a:cs typeface="黑体" panose="02010609060101010101" pitchFamily="49" charset="-122"/>
              </a:rPr>
              <a:t>十六届四中全会</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十七大</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   十八届三中全会</a:t>
            </a: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p:txBody>
      </p:sp>
      <p:sp>
        <p:nvSpPr>
          <p:cNvPr id="36" name="文本框 35"/>
          <p:cNvSpPr txBox="1"/>
          <p:nvPr/>
        </p:nvSpPr>
        <p:spPr>
          <a:xfrm>
            <a:off x="4927239" y="1775450"/>
            <a:ext cx="7680960" cy="3785652"/>
          </a:xfrm>
          <a:prstGeom prst="rect">
            <a:avLst/>
          </a:prstGeom>
          <a:noFill/>
        </p:spPr>
        <p:txBody>
          <a:bodyPr wrap="square" rtlCol="0">
            <a:spAutoFit/>
          </a:bodyPr>
          <a:lstStyle/>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构建社会主义和谐社会</a:t>
            </a: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a:t>
            </a: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 </a:t>
            </a:r>
          </a:p>
          <a:p>
            <a:pPr algn="l">
              <a:buNone/>
            </a:pP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《关于全面深化改革若干重大问题的决定》</a:t>
            </a: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 三个代表入党章</a:t>
            </a:r>
            <a:endParaRPr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endParaRPr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科学发展观入党章</a:t>
            </a: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提出科学发展观</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《关于加强党的执政能力建设的决定》</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419856"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3" name="文本框 52"/>
          <p:cNvSpPr txBox="1"/>
          <p:nvPr/>
        </p:nvSpPr>
        <p:spPr>
          <a:xfrm>
            <a:off x="-1315128" y="1595715"/>
            <a:ext cx="4157345" cy="3970318"/>
          </a:xfrm>
          <a:prstGeom prst="rect">
            <a:avLst/>
          </a:prstGeom>
          <a:noFill/>
        </p:spPr>
        <p:txBody>
          <a:bodyPr wrap="square" rtlCol="0">
            <a:spAutoFit/>
          </a:bodyPr>
          <a:lstStyle/>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400" dirty="0">
                <a:latin typeface="黑体" panose="02010609060101010101" pitchFamily="49" charset="-122"/>
                <a:ea typeface="黑体" panose="02010609060101010101" pitchFamily="49" charset="-122"/>
                <a:cs typeface="黑体" panose="02010609060101010101" pitchFamily="49" charset="-122"/>
              </a:rPr>
              <a:t>    </a:t>
            </a:r>
            <a:r>
              <a:rPr kumimoji="1" lang="zh-CN" sz="2000" dirty="0">
                <a:latin typeface="黑体" panose="02010609060101010101" pitchFamily="49" charset="-122"/>
                <a:ea typeface="黑体" panose="02010609060101010101" pitchFamily="49" charset="-122"/>
                <a:cs typeface="黑体" panose="02010609060101010101" pitchFamily="49" charset="-122"/>
              </a:rPr>
              <a:t>十六大</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   </a:t>
            </a:r>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十六届三中全会</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sym typeface="+mn-ea"/>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    </a:t>
            </a:r>
            <a:r>
              <a:rPr kumimoji="1" lang="zh-CN" sz="2000" dirty="0">
                <a:latin typeface="黑体" panose="02010609060101010101" pitchFamily="49" charset="-122"/>
                <a:ea typeface="黑体" panose="02010609060101010101" pitchFamily="49" charset="-122"/>
                <a:cs typeface="黑体" panose="02010609060101010101" pitchFamily="49" charset="-122"/>
              </a:rPr>
              <a:t>十六届四中全会</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十七大</a:t>
            </a:r>
          </a:p>
          <a:p>
            <a:pPr algn="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pPr algn="r"/>
            <a:r>
              <a:rPr kumimoji="1" lang="zh-CN" sz="2000" dirty="0">
                <a:latin typeface="黑体" panose="02010609060101010101" pitchFamily="49" charset="-122"/>
                <a:ea typeface="黑体" panose="02010609060101010101" pitchFamily="49" charset="-122"/>
                <a:cs typeface="黑体" panose="02010609060101010101" pitchFamily="49" charset="-122"/>
              </a:rPr>
              <a:t>   十八届三中全会</a:t>
            </a: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p:txBody>
      </p:sp>
      <p:sp>
        <p:nvSpPr>
          <p:cNvPr id="36" name="文本框 35"/>
          <p:cNvSpPr txBox="1"/>
          <p:nvPr/>
        </p:nvSpPr>
        <p:spPr>
          <a:xfrm>
            <a:off x="4927239" y="1775450"/>
            <a:ext cx="7680960" cy="3785652"/>
          </a:xfrm>
          <a:prstGeom prst="rect">
            <a:avLst/>
          </a:prstGeom>
          <a:noFill/>
        </p:spPr>
        <p:txBody>
          <a:bodyPr wrap="square" rtlCol="0">
            <a:spAutoFit/>
          </a:bodyPr>
          <a:lstStyle/>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构建社会主义和谐社会</a:t>
            </a: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a:t>
            </a: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 </a:t>
            </a:r>
          </a:p>
          <a:p>
            <a:pPr algn="l">
              <a:buNone/>
            </a:pP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《关于全面深化改革若干重大问题的决定》</a:t>
            </a: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rPr>
              <a:t> 三个代表入党章</a:t>
            </a:r>
            <a:endParaRPr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endParaRPr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科学发展观入党章</a:t>
            </a: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sym typeface="+mn-ea"/>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 提出科学发展观</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pPr algn="l">
              <a:buNone/>
            </a:pP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pPr algn="l">
              <a:buNone/>
            </a:pP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《关于加强党的执政能力建设的决定》</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cxnSp>
        <p:nvCxnSpPr>
          <p:cNvPr id="10" name="直线连接符 65"/>
          <p:cNvCxnSpPr/>
          <p:nvPr/>
        </p:nvCxnSpPr>
        <p:spPr>
          <a:xfrm>
            <a:off x="2754051" y="2604344"/>
            <a:ext cx="2419833" cy="97653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65"/>
          <p:cNvCxnSpPr/>
          <p:nvPr/>
        </p:nvCxnSpPr>
        <p:spPr>
          <a:xfrm>
            <a:off x="2754051" y="3331468"/>
            <a:ext cx="2419833" cy="1448876"/>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直线连接符 65"/>
          <p:cNvCxnSpPr/>
          <p:nvPr/>
        </p:nvCxnSpPr>
        <p:spPr>
          <a:xfrm flipV="1">
            <a:off x="2754051" y="2348146"/>
            <a:ext cx="2280936" cy="158305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直线连接符 65"/>
          <p:cNvCxnSpPr/>
          <p:nvPr/>
        </p:nvCxnSpPr>
        <p:spPr>
          <a:xfrm flipV="1">
            <a:off x="2754051" y="4187401"/>
            <a:ext cx="2419833" cy="316498"/>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直线连接符 65"/>
          <p:cNvCxnSpPr/>
          <p:nvPr/>
        </p:nvCxnSpPr>
        <p:spPr>
          <a:xfrm flipV="1">
            <a:off x="2754051" y="2905246"/>
            <a:ext cx="2419833" cy="2216192"/>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 name="直线连接符 65"/>
          <p:cNvCxnSpPr/>
          <p:nvPr/>
        </p:nvCxnSpPr>
        <p:spPr>
          <a:xfrm>
            <a:off x="2754051" y="3967046"/>
            <a:ext cx="2419833" cy="13204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5107339"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3" name="文本框 52"/>
          <p:cNvSpPr txBox="1"/>
          <p:nvPr/>
        </p:nvSpPr>
        <p:spPr>
          <a:xfrm>
            <a:off x="1981584" y="2271437"/>
            <a:ext cx="1830407" cy="3476625"/>
          </a:xfrm>
          <a:prstGeom prst="rect">
            <a:avLst/>
          </a:prstGeom>
          <a:noFill/>
        </p:spPr>
        <p:txBody>
          <a:bodyPr wrap="square" rtlCol="0">
            <a:spAutoFit/>
          </a:bodyPr>
          <a:lstStyle/>
          <a:p>
            <a:r>
              <a:rPr kumimoji="1" lang="zh-CN" sz="2000" dirty="0">
                <a:latin typeface="黑体" panose="02010609060101010101" pitchFamily="49" charset="-122"/>
                <a:ea typeface="黑体" panose="02010609060101010101" pitchFamily="49" charset="-122"/>
                <a:cs typeface="黑体" panose="02010609060101010101" pitchFamily="49" charset="-122"/>
              </a:rPr>
              <a:t>十二大</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十三大</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十四大</a:t>
            </a: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十五大</a:t>
            </a: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十六大</a:t>
            </a: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十七大</a:t>
            </a:r>
          </a:p>
        </p:txBody>
      </p:sp>
      <p:sp>
        <p:nvSpPr>
          <p:cNvPr id="36" name="文本框 35"/>
          <p:cNvSpPr txBox="1"/>
          <p:nvPr/>
        </p:nvSpPr>
        <p:spPr>
          <a:xfrm>
            <a:off x="5938520" y="2271437"/>
            <a:ext cx="4282440" cy="3785652"/>
          </a:xfrm>
          <a:prstGeom prst="rect">
            <a:avLst/>
          </a:prstGeom>
          <a:noFill/>
        </p:spPr>
        <p:txBody>
          <a:bodyPr wrap="square" rtlCol="0">
            <a:spAutoFit/>
          </a:bodyPr>
          <a:lstStyle/>
          <a:p>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邓小平理论写入党章</a:t>
            </a: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一个中心、两个基本点</a:t>
            </a:r>
            <a:r>
              <a:rPr kumimoji="1" lang="zh-CN" altLang="en-US" sz="2000" dirty="0">
                <a:latin typeface="黑体" panose="02010609060101010101" pitchFamily="49" charset="-122"/>
                <a:ea typeface="黑体" panose="02010609060101010101" pitchFamily="49" charset="-122"/>
                <a:cs typeface="黑体" panose="02010609060101010101" pitchFamily="49" charset="-122"/>
              </a:rPr>
              <a:t>，三步走</a:t>
            </a: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建设社会主义市场经济</a:t>
            </a: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建设有中国特色的社会主义</a:t>
            </a: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科学发展观写入党章</a:t>
            </a: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三个代表写入党章</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中国近现代史纲要</a:t>
            </a:r>
          </a:p>
        </p:txBody>
      </p:sp>
      <p:sp>
        <p:nvSpPr>
          <p:cNvPr id="3" name="左大括号 2"/>
          <p:cNvSpPr/>
          <p:nvPr/>
        </p:nvSpPr>
        <p:spPr>
          <a:xfrm>
            <a:off x="2220385" y="539747"/>
            <a:ext cx="250223" cy="596227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4" name="圆角矩形 3"/>
          <p:cNvSpPr/>
          <p:nvPr/>
        </p:nvSpPr>
        <p:spPr>
          <a:xfrm>
            <a:off x="2470608" y="141832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smtClean="0">
                <a:solidFill>
                  <a:prstClr val="black"/>
                </a:solidFill>
                <a:latin typeface="黑体" panose="02010609060101010101" pitchFamily="49" charset="-122"/>
                <a:ea typeface="黑体" panose="02010609060101010101" pitchFamily="49" charset="-122"/>
                <a:sym typeface="+mn-ea"/>
              </a:rPr>
              <a:t>打天下</a:t>
            </a:r>
            <a:endParaRPr lang="zh-CN" altLang="en-US" sz="2800" dirty="0">
              <a:solidFill>
                <a:prstClr val="black"/>
              </a:solidFill>
              <a:latin typeface="黑体" panose="02010609060101010101" pitchFamily="49" charset="-122"/>
              <a:ea typeface="黑体" panose="02010609060101010101" pitchFamily="49" charset="-122"/>
            </a:endParaRPr>
          </a:p>
        </p:txBody>
      </p:sp>
      <p:sp>
        <p:nvSpPr>
          <p:cNvPr id="22" name="圆角矩形 21"/>
          <p:cNvSpPr/>
          <p:nvPr/>
        </p:nvSpPr>
        <p:spPr>
          <a:xfrm>
            <a:off x="2470608" y="492717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prstClr val="black"/>
                </a:solidFill>
                <a:latin typeface="黑体" panose="02010609060101010101" pitchFamily="49" charset="-122"/>
                <a:ea typeface="黑体" panose="02010609060101010101" pitchFamily="49" charset="-122"/>
                <a:sym typeface="+mn-ea"/>
              </a:rPr>
              <a:t>守天下</a:t>
            </a:r>
            <a:endParaRPr lang="zh-CN" altLang="en-US" sz="2800" dirty="0">
              <a:solidFill>
                <a:prstClr val="black"/>
              </a:solidFill>
              <a:latin typeface="黑体" panose="02010609060101010101" pitchFamily="49" charset="-122"/>
              <a:ea typeface="黑体" panose="02010609060101010101" pitchFamily="49" charset="-122"/>
            </a:endParaRPr>
          </a:p>
        </p:txBody>
      </p:sp>
      <p:sp>
        <p:nvSpPr>
          <p:cNvPr id="6" name="左大括号 5"/>
          <p:cNvSpPr/>
          <p:nvPr/>
        </p:nvSpPr>
        <p:spPr>
          <a:xfrm>
            <a:off x="4668657" y="616893"/>
            <a:ext cx="167532" cy="261800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左大括号 6"/>
          <p:cNvSpPr/>
          <p:nvPr/>
        </p:nvSpPr>
        <p:spPr>
          <a:xfrm>
            <a:off x="4627311" y="4178203"/>
            <a:ext cx="250223" cy="267979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8" name="圆角矩形 7"/>
          <p:cNvSpPr/>
          <p:nvPr/>
        </p:nvSpPr>
        <p:spPr>
          <a:xfrm>
            <a:off x="4836189" y="738769"/>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诞生背景</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9" name="圆角矩形 8"/>
          <p:cNvSpPr/>
          <p:nvPr/>
        </p:nvSpPr>
        <p:spPr>
          <a:xfrm>
            <a:off x="4836189" y="2647937"/>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我党诞生</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0" name="圆角矩形 9"/>
          <p:cNvSpPr/>
          <p:nvPr/>
        </p:nvSpPr>
        <p:spPr>
          <a:xfrm>
            <a:off x="4836189" y="4335293"/>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谋出路</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1" name="圆角矩形 10"/>
          <p:cNvSpPr/>
          <p:nvPr/>
        </p:nvSpPr>
        <p:spPr>
          <a:xfrm>
            <a:off x="4836189" y="4983081"/>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走弯路</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2" name="圆角矩形 11"/>
          <p:cNvSpPr/>
          <p:nvPr/>
        </p:nvSpPr>
        <p:spPr>
          <a:xfrm>
            <a:off x="4845549" y="5636598"/>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富强路</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3" name="圆角矩形 12"/>
          <p:cNvSpPr/>
          <p:nvPr/>
        </p:nvSpPr>
        <p:spPr>
          <a:xfrm>
            <a:off x="4856862" y="6310156"/>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prstClr val="black"/>
                </a:solidFill>
                <a:latin typeface="黑体" panose="02010609060101010101" pitchFamily="49" charset="-122"/>
                <a:ea typeface="黑体" panose="02010609060101010101" pitchFamily="49" charset="-122"/>
              </a:rPr>
              <a:t>新时代</a:t>
            </a:r>
            <a:endParaRPr lang="zh-CN" altLang="en-US" sz="2400" dirty="0">
              <a:solidFill>
                <a:prstClr val="black"/>
              </a:solidFill>
              <a:latin typeface="黑体" panose="02010609060101010101" pitchFamily="49" charset="-122"/>
              <a:ea typeface="黑体" panose="02010609060101010101" pitchFamily="49" charset="-122"/>
            </a:endParaRPr>
          </a:p>
        </p:txBody>
      </p:sp>
      <p:sp>
        <p:nvSpPr>
          <p:cNvPr id="14" name="左大括号 13"/>
          <p:cNvSpPr/>
          <p:nvPr/>
        </p:nvSpPr>
        <p:spPr>
          <a:xfrm>
            <a:off x="6784014" y="166255"/>
            <a:ext cx="250223" cy="168024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5" name="左大括号 14"/>
          <p:cNvSpPr/>
          <p:nvPr/>
        </p:nvSpPr>
        <p:spPr>
          <a:xfrm>
            <a:off x="6784014" y="1925896"/>
            <a:ext cx="201508" cy="209782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6" name="圆角矩形 15"/>
          <p:cNvSpPr/>
          <p:nvPr/>
        </p:nvSpPr>
        <p:spPr>
          <a:xfrm>
            <a:off x="7034237" y="166255"/>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prstClr val="black"/>
                </a:solidFill>
                <a:latin typeface="黑体" panose="02010609060101010101" pitchFamily="49" charset="-122"/>
                <a:ea typeface="黑体" panose="02010609060101010101" pitchFamily="49" charset="-122"/>
              </a:rPr>
              <a:t>第一章：反对外国侵略的斗争</a:t>
            </a:r>
            <a:endParaRPr lang="zh-CN" altLang="en-US" dirty="0">
              <a:solidFill>
                <a:prstClr val="black"/>
              </a:solidFill>
              <a:latin typeface="黑体" panose="02010609060101010101" pitchFamily="49" charset="-122"/>
              <a:ea typeface="黑体" panose="02010609060101010101" pitchFamily="49" charset="-122"/>
            </a:endParaRPr>
          </a:p>
        </p:txBody>
      </p:sp>
      <p:sp>
        <p:nvSpPr>
          <p:cNvPr id="17" name="圆角矩形 16"/>
          <p:cNvSpPr/>
          <p:nvPr/>
        </p:nvSpPr>
        <p:spPr>
          <a:xfrm>
            <a:off x="7061239" y="750726"/>
            <a:ext cx="3470524"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prstClr val="black"/>
                </a:solidFill>
                <a:latin typeface="黑体" panose="02010609060101010101" pitchFamily="49" charset="-122"/>
                <a:ea typeface="黑体" panose="02010609060101010101" pitchFamily="49" charset="-122"/>
              </a:rPr>
              <a:t>第二章：对国家出路的早期探索</a:t>
            </a:r>
            <a:endParaRPr lang="zh-CN" altLang="en-US" dirty="0">
              <a:solidFill>
                <a:prstClr val="black"/>
              </a:solidFill>
              <a:latin typeface="黑体" panose="02010609060101010101" pitchFamily="49" charset="-122"/>
              <a:ea typeface="黑体" panose="02010609060101010101" pitchFamily="49" charset="-122"/>
            </a:endParaRPr>
          </a:p>
        </p:txBody>
      </p:sp>
      <p:sp>
        <p:nvSpPr>
          <p:cNvPr id="18" name="圆角矩形 17"/>
          <p:cNvSpPr/>
          <p:nvPr/>
        </p:nvSpPr>
        <p:spPr>
          <a:xfrm>
            <a:off x="7050233" y="1380840"/>
            <a:ext cx="3481530"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第三章：辛亥革命</a:t>
            </a:r>
            <a:endParaRPr lang="zh-CN" altLang="en-US" dirty="0">
              <a:solidFill>
                <a:prstClr val="black"/>
              </a:solidFill>
              <a:latin typeface="黑体" panose="02010609060101010101" pitchFamily="49" charset="-122"/>
              <a:ea typeface="黑体" panose="02010609060101010101" pitchFamily="49" charset="-122"/>
            </a:endParaRPr>
          </a:p>
        </p:txBody>
      </p:sp>
      <p:sp>
        <p:nvSpPr>
          <p:cNvPr id="19" name="圆角矩形 18"/>
          <p:cNvSpPr/>
          <p:nvPr/>
        </p:nvSpPr>
        <p:spPr>
          <a:xfrm>
            <a:off x="7034237" y="1936573"/>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第四章：开天辟地的大事变</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0" name="圆角矩形 19"/>
          <p:cNvSpPr/>
          <p:nvPr/>
        </p:nvSpPr>
        <p:spPr>
          <a:xfrm>
            <a:off x="7034237" y="2542333"/>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第五章：中国革命的新道路</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1" name="圆角矩形 20"/>
          <p:cNvSpPr/>
          <p:nvPr/>
        </p:nvSpPr>
        <p:spPr>
          <a:xfrm>
            <a:off x="7034237" y="3119367"/>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第六章：中华民族的抗日战争</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3" name="圆角矩形 22"/>
          <p:cNvSpPr/>
          <p:nvPr/>
        </p:nvSpPr>
        <p:spPr>
          <a:xfrm>
            <a:off x="7034237" y="3680998"/>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第七章：为创建新中国而奋斗</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4" name="圆角矩形 23"/>
          <p:cNvSpPr/>
          <p:nvPr/>
        </p:nvSpPr>
        <p:spPr>
          <a:xfrm>
            <a:off x="7034235" y="4330345"/>
            <a:ext cx="4397703"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第八章：</a:t>
            </a:r>
            <a:r>
              <a:rPr lang="zh-CN" altLang="en-US" dirty="0">
                <a:solidFill>
                  <a:prstClr val="black"/>
                </a:solidFill>
                <a:latin typeface="黑体" panose="02010609060101010101" pitchFamily="49" charset="-122"/>
                <a:ea typeface="黑体" panose="02010609060101010101" pitchFamily="49" charset="-122"/>
                <a:sym typeface="Arial" panose="020B0604020202020204" pitchFamily="34" charset="0"/>
              </a:rPr>
              <a:t>社会主义基本制度的全面确立 </a:t>
            </a:r>
          </a:p>
        </p:txBody>
      </p:sp>
      <p:sp>
        <p:nvSpPr>
          <p:cNvPr id="25" name="圆角矩形 24"/>
          <p:cNvSpPr/>
          <p:nvPr/>
        </p:nvSpPr>
        <p:spPr>
          <a:xfrm>
            <a:off x="7036493" y="5011463"/>
            <a:ext cx="4411442"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pPr>
            <a:r>
              <a:rPr lang="zh-CN" altLang="en-US" dirty="0" smtClean="0">
                <a:solidFill>
                  <a:prstClr val="black"/>
                </a:solidFill>
                <a:latin typeface="黑体" panose="02010609060101010101" pitchFamily="49" charset="-122"/>
                <a:ea typeface="黑体" panose="02010609060101010101" pitchFamily="49" charset="-122"/>
              </a:rPr>
              <a:t>第九章：</a:t>
            </a:r>
            <a:r>
              <a:rPr lang="zh-CN" altLang="en-US" dirty="0">
                <a:solidFill>
                  <a:prstClr val="black"/>
                </a:solidFill>
                <a:latin typeface="黑体" panose="02010609060101010101" pitchFamily="49" charset="-122"/>
                <a:ea typeface="黑体" panose="02010609060101010101" pitchFamily="49" charset="-122"/>
                <a:sym typeface="Arial" panose="020B0604020202020204" pitchFamily="34" charset="0"/>
              </a:rPr>
              <a:t>社会主义建设在探索中曲折发展</a:t>
            </a:r>
            <a:r>
              <a:rPr lang="zh-CN" altLang="en-US" dirty="0">
                <a:solidFill>
                  <a:prstClr val="white"/>
                </a:solidFill>
                <a:latin typeface="黑体" panose="02010609060101010101" pitchFamily="49" charset="-122"/>
                <a:ea typeface="黑体" panose="02010609060101010101" pitchFamily="49" charset="-122"/>
                <a:sym typeface="Arial" panose="020B0604020202020204" pitchFamily="34" charset="0"/>
              </a:rPr>
              <a:t> </a:t>
            </a:r>
          </a:p>
        </p:txBody>
      </p:sp>
      <p:sp>
        <p:nvSpPr>
          <p:cNvPr id="26" name="圆角矩形 25"/>
          <p:cNvSpPr/>
          <p:nvPr/>
        </p:nvSpPr>
        <p:spPr>
          <a:xfrm>
            <a:off x="7034237" y="5626613"/>
            <a:ext cx="4380777" cy="49720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prstClr val="black"/>
                </a:solidFill>
                <a:latin typeface="黑体" panose="02010609060101010101" pitchFamily="49" charset="-122"/>
                <a:ea typeface="黑体" panose="02010609060101010101" pitchFamily="49" charset="-122"/>
              </a:rPr>
              <a:t>第十章：改革开放与现代化建设新时期</a:t>
            </a:r>
            <a:endParaRPr lang="zh-CN" altLang="en-US" dirty="0">
              <a:solidFill>
                <a:prstClr val="black"/>
              </a:solidFill>
              <a:latin typeface="黑体" panose="02010609060101010101" pitchFamily="49" charset="-122"/>
              <a:ea typeface="黑体" panose="02010609060101010101" pitchFamily="49" charset="-122"/>
            </a:endParaRPr>
          </a:p>
        </p:txBody>
      </p:sp>
      <p:sp>
        <p:nvSpPr>
          <p:cNvPr id="27" name="圆角矩形 26"/>
          <p:cNvSpPr/>
          <p:nvPr/>
        </p:nvSpPr>
        <p:spPr>
          <a:xfrm>
            <a:off x="7034235" y="6310157"/>
            <a:ext cx="4380779"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black"/>
                </a:solidFill>
                <a:latin typeface="黑体" panose="02010609060101010101" pitchFamily="49" charset="-122"/>
                <a:ea typeface="黑体" panose="02010609060101010101" pitchFamily="49" charset="-122"/>
              </a:rPr>
              <a:t>第十一章：中国特色社会主义进入新时代</a:t>
            </a:r>
          </a:p>
        </p:txBody>
      </p:sp>
      <p:cxnSp>
        <p:nvCxnSpPr>
          <p:cNvPr id="28" name="直线连接符 27"/>
          <p:cNvCxnSpPr>
            <a:stCxn id="24" idx="1"/>
            <a:endCxn id="10" idx="3"/>
          </p:cNvCxnSpPr>
          <p:nvPr/>
        </p:nvCxnSpPr>
        <p:spPr>
          <a:xfrm flipH="1">
            <a:off x="6733309" y="4578948"/>
            <a:ext cx="300926" cy="4948"/>
          </a:xfrm>
          <a:prstGeom prst="line">
            <a:avLst/>
          </a:prstGeom>
        </p:spPr>
        <p:style>
          <a:lnRef idx="2">
            <a:schemeClr val="dk1"/>
          </a:lnRef>
          <a:fillRef idx="0">
            <a:schemeClr val="dk1"/>
          </a:fillRef>
          <a:effectRef idx="1">
            <a:schemeClr val="dk1"/>
          </a:effectRef>
          <a:fontRef idx="minor">
            <a:schemeClr val="tx1"/>
          </a:fontRef>
        </p:style>
      </p:cxnSp>
      <p:cxnSp>
        <p:nvCxnSpPr>
          <p:cNvPr id="41" name="直线连接符 40"/>
          <p:cNvCxnSpPr>
            <a:stCxn id="25" idx="1"/>
          </p:cNvCxnSpPr>
          <p:nvPr/>
        </p:nvCxnSpPr>
        <p:spPr>
          <a:xfrm flipH="1">
            <a:off x="6738091" y="5260066"/>
            <a:ext cx="298402" cy="0"/>
          </a:xfrm>
          <a:prstGeom prst="line">
            <a:avLst/>
          </a:prstGeom>
        </p:spPr>
        <p:style>
          <a:lnRef idx="2">
            <a:schemeClr val="dk1"/>
          </a:lnRef>
          <a:fillRef idx="0">
            <a:schemeClr val="dk1"/>
          </a:fillRef>
          <a:effectRef idx="1">
            <a:schemeClr val="dk1"/>
          </a:effectRef>
          <a:fontRef idx="minor">
            <a:schemeClr val="tx1"/>
          </a:fontRef>
        </p:style>
      </p:cxnSp>
      <p:cxnSp>
        <p:nvCxnSpPr>
          <p:cNvPr id="42" name="直线连接符 41"/>
          <p:cNvCxnSpPr>
            <a:stCxn id="26" idx="1"/>
          </p:cNvCxnSpPr>
          <p:nvPr/>
        </p:nvCxnSpPr>
        <p:spPr>
          <a:xfrm flipH="1" flipV="1">
            <a:off x="6738091" y="5866597"/>
            <a:ext cx="296146" cy="8619"/>
          </a:xfrm>
          <a:prstGeom prst="line">
            <a:avLst/>
          </a:prstGeom>
        </p:spPr>
        <p:style>
          <a:lnRef idx="2">
            <a:schemeClr val="dk1"/>
          </a:lnRef>
          <a:fillRef idx="0">
            <a:schemeClr val="dk1"/>
          </a:fillRef>
          <a:effectRef idx="1">
            <a:schemeClr val="dk1"/>
          </a:effectRef>
          <a:fontRef idx="minor">
            <a:schemeClr val="tx1"/>
          </a:fontRef>
        </p:style>
      </p:cxnSp>
      <p:cxnSp>
        <p:nvCxnSpPr>
          <p:cNvPr id="43" name="直线连接符 42"/>
          <p:cNvCxnSpPr/>
          <p:nvPr/>
        </p:nvCxnSpPr>
        <p:spPr>
          <a:xfrm flipH="1" flipV="1">
            <a:off x="6753982" y="6558758"/>
            <a:ext cx="280253" cy="2957"/>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35504134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1027243" y="447778"/>
            <a:ext cx="6102762"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53" name="文本框 52"/>
          <p:cNvSpPr txBox="1"/>
          <p:nvPr/>
        </p:nvSpPr>
        <p:spPr>
          <a:xfrm>
            <a:off x="1981584" y="2271437"/>
            <a:ext cx="1830407" cy="3476625"/>
          </a:xfrm>
          <a:prstGeom prst="rect">
            <a:avLst/>
          </a:prstGeom>
          <a:noFill/>
        </p:spPr>
        <p:txBody>
          <a:bodyPr wrap="square" rtlCol="0">
            <a:spAutoFit/>
          </a:bodyPr>
          <a:lstStyle/>
          <a:p>
            <a:r>
              <a:rPr kumimoji="1" lang="zh-CN" sz="2000" dirty="0">
                <a:latin typeface="黑体" panose="02010609060101010101" pitchFamily="49" charset="-122"/>
                <a:ea typeface="黑体" panose="02010609060101010101" pitchFamily="49" charset="-122"/>
                <a:cs typeface="黑体" panose="02010609060101010101" pitchFamily="49" charset="-122"/>
              </a:rPr>
              <a:t>十二大</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十三大</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十四大</a:t>
            </a: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十五大</a:t>
            </a: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十六大</a:t>
            </a: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十七大</a:t>
            </a:r>
          </a:p>
        </p:txBody>
      </p:sp>
      <p:sp>
        <p:nvSpPr>
          <p:cNvPr id="36" name="文本框 35"/>
          <p:cNvSpPr txBox="1"/>
          <p:nvPr/>
        </p:nvSpPr>
        <p:spPr>
          <a:xfrm>
            <a:off x="5938520" y="2271437"/>
            <a:ext cx="4282440" cy="3785652"/>
          </a:xfrm>
          <a:prstGeom prst="rect">
            <a:avLst/>
          </a:prstGeom>
          <a:noFill/>
        </p:spPr>
        <p:txBody>
          <a:bodyPr wrap="square" rtlCol="0">
            <a:spAutoFit/>
          </a:bodyPr>
          <a:lstStyle/>
          <a:p>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邓小平理论写入党章</a:t>
            </a: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一个中心、两个基本点</a:t>
            </a:r>
            <a:r>
              <a:rPr kumimoji="1" lang="zh-CN" altLang="en-US" sz="2000" dirty="0">
                <a:latin typeface="黑体" panose="02010609060101010101" pitchFamily="49" charset="-122"/>
                <a:ea typeface="黑体" panose="02010609060101010101" pitchFamily="49" charset="-122"/>
                <a:cs typeface="黑体" panose="02010609060101010101" pitchFamily="49" charset="-122"/>
              </a:rPr>
              <a:t>，三步走</a:t>
            </a: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建设社会主义市场经济</a:t>
            </a: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建设有中国特色的社会主义</a:t>
            </a: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sym typeface="+mn-ea"/>
              </a:rPr>
              <a:t>科学发展观写入党章</a:t>
            </a:r>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sz="2000" dirty="0">
              <a:latin typeface="黑体" panose="02010609060101010101" pitchFamily="49" charset="-122"/>
              <a:ea typeface="黑体" panose="02010609060101010101" pitchFamily="49" charset="-122"/>
              <a:cs typeface="黑体" panose="02010609060101010101" pitchFamily="49" charset="-122"/>
            </a:endParaRPr>
          </a:p>
          <a:p>
            <a:r>
              <a:rPr kumimoji="1" lang="zh-CN" sz="2000" dirty="0">
                <a:latin typeface="黑体" panose="02010609060101010101" pitchFamily="49" charset="-122"/>
                <a:ea typeface="黑体" panose="02010609060101010101" pitchFamily="49" charset="-122"/>
                <a:cs typeface="黑体" panose="02010609060101010101" pitchFamily="49" charset="-122"/>
              </a:rPr>
              <a:t>三个代表写入党章</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9" name="圆角矩形 8"/>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cxnSp>
        <p:nvCxnSpPr>
          <p:cNvPr id="10" name="直线连接符 65"/>
          <p:cNvCxnSpPr/>
          <p:nvPr/>
        </p:nvCxnSpPr>
        <p:spPr>
          <a:xfrm>
            <a:off x="2896787" y="2518134"/>
            <a:ext cx="3041733" cy="1810798"/>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65"/>
          <p:cNvCxnSpPr/>
          <p:nvPr/>
        </p:nvCxnSpPr>
        <p:spPr>
          <a:xfrm>
            <a:off x="2787473" y="3084014"/>
            <a:ext cx="3335808" cy="642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直线连接符 65"/>
          <p:cNvCxnSpPr/>
          <p:nvPr/>
        </p:nvCxnSpPr>
        <p:spPr>
          <a:xfrm flipV="1">
            <a:off x="2850644" y="3673444"/>
            <a:ext cx="3197190" cy="27951"/>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直线连接符 65"/>
          <p:cNvCxnSpPr/>
          <p:nvPr/>
        </p:nvCxnSpPr>
        <p:spPr>
          <a:xfrm flipV="1">
            <a:off x="2804345" y="2456477"/>
            <a:ext cx="3318936" cy="187245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直线连接符 65"/>
          <p:cNvCxnSpPr/>
          <p:nvPr/>
        </p:nvCxnSpPr>
        <p:spPr>
          <a:xfrm>
            <a:off x="2797894" y="4966012"/>
            <a:ext cx="3249940" cy="56668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 name="直线连接符 65"/>
          <p:cNvCxnSpPr/>
          <p:nvPr/>
        </p:nvCxnSpPr>
        <p:spPr>
          <a:xfrm flipV="1">
            <a:off x="2787473" y="4956469"/>
            <a:ext cx="3260361" cy="57958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1.</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1982</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年，中共十二大明确提出了（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建设有中国特色的社会主义</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党在社会主义初级阶段的基本路线</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建设社会主义政治文明</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党在社会主义初级阶段的基本纲领</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
        <p:nvSpPr>
          <p:cNvPr id="6" name="文本框 5"/>
          <p:cNvSpPr txBox="1"/>
          <p:nvPr/>
        </p:nvSpPr>
        <p:spPr>
          <a:xfrm>
            <a:off x="9744557" y="6228397"/>
            <a:ext cx="2838275" cy="646331"/>
          </a:xfrm>
          <a:prstGeom prst="rect">
            <a:avLst/>
          </a:prstGeom>
          <a:noFill/>
        </p:spPr>
        <p:txBody>
          <a:bodyPr wrap="square" rtlCol="0">
            <a:spAutoFit/>
          </a:bodyPr>
          <a:lstStyle/>
          <a:p>
            <a:r>
              <a:rPr kumimoji="1" lang="zh-CN" altLang="en-US" dirty="0"/>
              <a:t>知识点更多题目练习</a:t>
            </a:r>
            <a:endParaRPr kumimoji="1" lang="en-US" altLang="zh-CN" dirty="0"/>
          </a:p>
          <a:p>
            <a:r>
              <a:rPr kumimoji="1" lang="zh-CN" altLang="en-US" dirty="0"/>
              <a:t>见尚德教材</a:t>
            </a:r>
            <a:r>
              <a:rPr kumimoji="1" lang="en-US" altLang="zh-CN" dirty="0"/>
              <a:t>244</a:t>
            </a:r>
            <a:r>
              <a:rPr kumimoji="1" lang="zh-CN" altLang="en-US" dirty="0"/>
              <a:t>页</a:t>
            </a:r>
          </a:p>
        </p:txBody>
      </p:sp>
      <p:sp>
        <p:nvSpPr>
          <p:cNvPr id="7" name="五边形 6"/>
          <p:cNvSpPr/>
          <p:nvPr/>
        </p:nvSpPr>
        <p:spPr>
          <a:xfrm>
            <a:off x="9744557" y="6180764"/>
            <a:ext cx="2447444" cy="693964"/>
          </a:xfrm>
          <a:prstGeom prst="homePlat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1.</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1982</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年，中共十二大明确提出了（ </a:t>
            </a:r>
            <a:r>
              <a:rPr lang="en-US" altLang="zh-CN"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建设有中国特色的社会主义</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党在社会主义初级阶段的基本路线</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建设社会主义政治文明</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党在社会主义初级阶段的基本纲领</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
        <p:nvSpPr>
          <p:cNvPr id="6" name="文本框 5"/>
          <p:cNvSpPr txBox="1"/>
          <p:nvPr/>
        </p:nvSpPr>
        <p:spPr>
          <a:xfrm>
            <a:off x="9744557" y="6228397"/>
            <a:ext cx="2838275" cy="646331"/>
          </a:xfrm>
          <a:prstGeom prst="rect">
            <a:avLst/>
          </a:prstGeom>
          <a:noFill/>
        </p:spPr>
        <p:txBody>
          <a:bodyPr wrap="square" rtlCol="0">
            <a:spAutoFit/>
          </a:bodyPr>
          <a:lstStyle/>
          <a:p>
            <a:r>
              <a:rPr kumimoji="1" lang="zh-CN" altLang="en-US" dirty="0"/>
              <a:t>知识点更多题目练习</a:t>
            </a:r>
            <a:endParaRPr kumimoji="1" lang="en-US" altLang="zh-CN" dirty="0"/>
          </a:p>
          <a:p>
            <a:r>
              <a:rPr kumimoji="1" lang="zh-CN" altLang="en-US" dirty="0"/>
              <a:t>见尚德教材</a:t>
            </a:r>
            <a:r>
              <a:rPr kumimoji="1" lang="en-US" altLang="zh-CN" dirty="0"/>
              <a:t>244</a:t>
            </a:r>
            <a:r>
              <a:rPr kumimoji="1" lang="zh-CN" altLang="en-US" dirty="0"/>
              <a:t>页</a:t>
            </a:r>
          </a:p>
        </p:txBody>
      </p:sp>
      <p:sp>
        <p:nvSpPr>
          <p:cNvPr id="8" name="五边形 7"/>
          <p:cNvSpPr/>
          <p:nvPr/>
        </p:nvSpPr>
        <p:spPr>
          <a:xfrm>
            <a:off x="9744557" y="6180764"/>
            <a:ext cx="2447444" cy="693964"/>
          </a:xfrm>
          <a:prstGeom prst="homePlat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中国共产党第一次完整地概括社会主义初级阶段基本路线的会议是（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中共十三大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中共十四大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中共十五大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中共十六大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中国共产党第一次完整地概括社会主义初级阶段基本路线的会议是（</a:t>
            </a:r>
            <a:r>
              <a:rPr lang="zh-CN" altLang="en-US"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 </a:t>
            </a:r>
            <a:r>
              <a:rPr lang="en-US" altLang="zh-CN"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中共十三大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中共十四大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中共十五大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中共十六大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正式提出以人为本、全面协调可持续的科学发展观的会议是（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中共十五届五中全会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中共十五届六中全会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中共十六届三中全会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中共十六届四中全会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正式提出以人为本、全面协调可持续的科学发展观的会议是（ </a:t>
            </a:r>
            <a:r>
              <a:rPr lang="en-US" altLang="zh-CN"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中共十五届五中全会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中共十五届六中全会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中共十六届三中全会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中共十六届四中全会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4.</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2004</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9</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月，中共十六届四中全会提出的战略任务是（ </a:t>
            </a:r>
            <a:r>
              <a:rPr lang="zh-CN" altLang="en-US"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市场经济体制</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全面建设小康社会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新农村建设</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构建和谐社会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4.</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2004</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9</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月，中共十六届四中全会提出的战略任务是（ </a:t>
            </a:r>
            <a:r>
              <a:rPr lang="en-US" altLang="zh-CN"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市场经济体制</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全面建设小康社会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新农村建设</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构建和谐社会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2923409"/>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改革开放与现代化建设新时期</a:t>
            </a:r>
          </a:p>
        </p:txBody>
      </p:sp>
      <p:sp>
        <p:nvSpPr>
          <p:cNvPr id="3" name="左大括号 2"/>
          <p:cNvSpPr/>
          <p:nvPr/>
        </p:nvSpPr>
        <p:spPr>
          <a:xfrm>
            <a:off x="2220386" y="1021967"/>
            <a:ext cx="250222" cy="508667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1444753"/>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第一节：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14" name="圆角矩形 13"/>
          <p:cNvSpPr/>
          <p:nvPr/>
        </p:nvSpPr>
        <p:spPr>
          <a:xfrm>
            <a:off x="2506180" y="4794009"/>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三</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6" name="左大括号 5"/>
          <p:cNvSpPr/>
          <p:nvPr/>
        </p:nvSpPr>
        <p:spPr>
          <a:xfrm>
            <a:off x="6122504" y="845966"/>
            <a:ext cx="229119" cy="216356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7" name="圆角矩形 6"/>
          <p:cNvSpPr/>
          <p:nvPr/>
        </p:nvSpPr>
        <p:spPr>
          <a:xfrm>
            <a:off x="6351623" y="787769"/>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伟大的历史性转折</a:t>
            </a:r>
          </a:p>
        </p:txBody>
      </p:sp>
      <p:sp>
        <p:nvSpPr>
          <p:cNvPr id="11" name="圆角矩形 10"/>
          <p:cNvSpPr/>
          <p:nvPr/>
        </p:nvSpPr>
        <p:spPr>
          <a:xfrm>
            <a:off x="6331880" y="1529475"/>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回顾过去</a:t>
            </a:r>
          </a:p>
        </p:txBody>
      </p:sp>
      <p:sp>
        <p:nvSpPr>
          <p:cNvPr id="12" name="圆角矩形 11"/>
          <p:cNvSpPr/>
          <p:nvPr/>
        </p:nvSpPr>
        <p:spPr>
          <a:xfrm>
            <a:off x="6331880" y="2358274"/>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展望未来</a:t>
            </a:r>
          </a:p>
        </p:txBody>
      </p:sp>
      <p:sp>
        <p:nvSpPr>
          <p:cNvPr id="10" name="左大括号 9"/>
          <p:cNvSpPr/>
          <p:nvPr/>
        </p:nvSpPr>
        <p:spPr>
          <a:xfrm>
            <a:off x="6193648" y="4523470"/>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3" name="圆角矩形 12"/>
          <p:cNvSpPr/>
          <p:nvPr/>
        </p:nvSpPr>
        <p:spPr>
          <a:xfrm>
            <a:off x="6369960" y="440839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会议</a:t>
            </a:r>
          </a:p>
        </p:txBody>
      </p:sp>
      <p:sp>
        <p:nvSpPr>
          <p:cNvPr id="15" name="圆角矩形 14"/>
          <p:cNvSpPr/>
          <p:nvPr/>
        </p:nvSpPr>
        <p:spPr>
          <a:xfrm>
            <a:off x="6369960" y="5595829"/>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成就</a:t>
            </a:r>
          </a:p>
        </p:txBody>
      </p:sp>
    </p:spTree>
    <p:extLst>
      <p:ext uri="{BB962C8B-B14F-4D97-AF65-F5344CB8AC3E}">
        <p14:creationId xmlns:p14="http://schemas.microsoft.com/office/powerpoint/2010/main" val="19220529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64369" y="2860800"/>
            <a:ext cx="11300633" cy="830997"/>
          </a:xfrm>
          <a:prstGeom prst="rect">
            <a:avLst/>
          </a:prstGeom>
        </p:spPr>
        <p:txBody>
          <a:bodyPr wrap="square">
            <a:spAutoFit/>
          </a:bodyPr>
          <a:lstStyle/>
          <a:p>
            <a:pPr lvl="0" algn="ctr">
              <a:spcBef>
                <a:spcPct val="20000"/>
              </a:spcBef>
            </a:pPr>
            <a:r>
              <a:rPr lang="zh-CN" altLang="en-US" sz="4800" dirty="0" smtClean="0">
                <a:latin typeface="华文新魏" panose="02010800040101010101" pitchFamily="2" charset="-122"/>
                <a:ea typeface="华文新魏" panose="02010800040101010101" pitchFamily="2" charset="-122"/>
                <a:sym typeface="Palatino Linotype" panose="02040502050505030304" pitchFamily="18" charset="0"/>
              </a:rPr>
              <a:t>第十章  改革</a:t>
            </a:r>
            <a:r>
              <a:rPr lang="zh-CN" altLang="en-US" sz="4800" dirty="0">
                <a:latin typeface="华文新魏" panose="02010800040101010101" pitchFamily="2" charset="-122"/>
                <a:ea typeface="华文新魏" panose="02010800040101010101" pitchFamily="2" charset="-122"/>
                <a:sym typeface="Palatino Linotype" panose="02040502050505030304" pitchFamily="18" charset="0"/>
              </a:rPr>
              <a:t>开放与现代化建设新时期</a:t>
            </a:r>
          </a:p>
        </p:txBody>
      </p:sp>
    </p:spTree>
    <p:extLst>
      <p:ext uri="{BB962C8B-B14F-4D97-AF65-F5344CB8AC3E}">
        <p14:creationId xmlns:p14="http://schemas.microsoft.com/office/powerpoint/2010/main" val="1516450080"/>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1078043" y="447778"/>
            <a:ext cx="6561248"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10" name="文本框 9"/>
          <p:cNvSpPr txBox="1"/>
          <p:nvPr/>
        </p:nvSpPr>
        <p:spPr>
          <a:xfrm>
            <a:off x="642329" y="1757165"/>
            <a:ext cx="11457305" cy="3600986"/>
          </a:xfrm>
          <a:prstGeom prst="rect">
            <a:avLst/>
          </a:prstGeom>
          <a:noFill/>
        </p:spPr>
        <p:txBody>
          <a:bodyPr wrap="square" rtlCol="0" anchor="t">
            <a:spAutoFit/>
          </a:bodyPr>
          <a:lstStyle/>
          <a:p>
            <a:r>
              <a:rPr lang="zh-CN" altLang="en-US" sz="2000" dirty="0">
                <a:latin typeface="黑体" panose="02010609060101010101" pitchFamily="49" charset="-122"/>
                <a:ea typeface="黑体" panose="02010609060101010101" pitchFamily="49" charset="-122"/>
                <a:cs typeface="黑体" panose="02010609060101010101" pitchFamily="49" charset="-122"/>
              </a:rPr>
              <a:t>成就：</a:t>
            </a:r>
            <a:r>
              <a:rPr lang="zh-CN" altLang="en-US" sz="2800" dirty="0">
                <a:latin typeface="黑体" panose="02010609060101010101" pitchFamily="49" charset="-122"/>
                <a:ea typeface="黑体" panose="02010609060101010101" pitchFamily="49" charset="-122"/>
                <a:cs typeface="黑体" panose="02010609060101010101" pitchFamily="49" charset="-122"/>
              </a:rPr>
              <a:t>政治</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dirty="0">
                <a:latin typeface="黑体" panose="02010609060101010101" pitchFamily="49" charset="-122"/>
                <a:ea typeface="黑体" panose="02010609060101010101" pitchFamily="49" charset="-122"/>
                <a:cs typeface="黑体" panose="02010609060101010101" pitchFamily="49" charset="-122"/>
              </a:rPr>
              <a:t>经济</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1997年7月1日</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香港</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回归</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1999年12月20日</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澳门</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回归</a:t>
            </a:r>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endParaRPr lang="zh-CN" altLang="en-US" sz="2000" dirty="0"/>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2000年江泽民提出</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“三个代表”</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是中国共产党的</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立党之本、执政之基、力量之源</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a:t>
            </a:r>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2001年7月1日，江泽民在</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建党80周年大会</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上系统阐述三个代表科学内涵和基本内容。</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grpSp>
        <p:nvGrpSpPr>
          <p:cNvPr id="9" name="组 8"/>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3" name="左大括号 12"/>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6" name="圆角矩形 15"/>
            <p:cNvSpPr/>
            <p:nvPr/>
          </p:nvSpPr>
          <p:spPr>
            <a:xfrm>
              <a:off x="6338670" y="2906167"/>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会议</a:t>
              </a:r>
            </a:p>
          </p:txBody>
        </p:sp>
        <p:sp>
          <p:nvSpPr>
            <p:cNvPr id="17" name="圆角矩形 16"/>
            <p:cNvSpPr/>
            <p:nvPr/>
          </p:nvSpPr>
          <p:spPr>
            <a:xfrm>
              <a:off x="6338670" y="4093600"/>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成就</a:t>
              </a:r>
            </a:p>
          </p:txBody>
        </p:sp>
      </p:grpSp>
      <p:sp>
        <p:nvSpPr>
          <p:cNvPr id="12" name="文本框 11"/>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10.3.3.3</a:t>
            </a:r>
            <a:r>
              <a:rPr kumimoji="1" lang="zh-CN" altLang="en-US" sz="1000" dirty="0">
                <a:solidFill>
                  <a:schemeClr val="bg1">
                    <a:lumMod val="95000"/>
                  </a:schemeClr>
                </a:solidFill>
              </a:rPr>
              <a:t>祖国统一大业的推进</a:t>
            </a: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1078043" y="447778"/>
            <a:ext cx="6561248"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10" name="文本框 9"/>
          <p:cNvSpPr txBox="1"/>
          <p:nvPr/>
        </p:nvSpPr>
        <p:spPr>
          <a:xfrm>
            <a:off x="642329" y="1757165"/>
            <a:ext cx="11457305" cy="3600986"/>
          </a:xfrm>
          <a:prstGeom prst="rect">
            <a:avLst/>
          </a:prstGeom>
          <a:noFill/>
        </p:spPr>
        <p:txBody>
          <a:bodyPr wrap="square" rtlCol="0" anchor="t">
            <a:spAutoFit/>
          </a:bodyPr>
          <a:lstStyle/>
          <a:p>
            <a:r>
              <a:rPr lang="zh-CN" altLang="en-US" sz="2000" dirty="0">
                <a:latin typeface="黑体" panose="02010609060101010101" pitchFamily="49" charset="-122"/>
                <a:ea typeface="黑体" panose="02010609060101010101" pitchFamily="49" charset="-122"/>
                <a:cs typeface="黑体" panose="02010609060101010101" pitchFamily="49" charset="-122"/>
              </a:rPr>
              <a:t>成就：</a:t>
            </a:r>
            <a:r>
              <a:rPr lang="zh-CN" altLang="en-US" sz="2800" dirty="0">
                <a:latin typeface="黑体" panose="02010609060101010101" pitchFamily="49" charset="-122"/>
                <a:ea typeface="黑体" panose="02010609060101010101" pitchFamily="49" charset="-122"/>
                <a:cs typeface="黑体" panose="02010609060101010101" pitchFamily="49" charset="-122"/>
              </a:rPr>
              <a:t>政治</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dirty="0">
                <a:latin typeface="黑体" panose="02010609060101010101" pitchFamily="49" charset="-122"/>
                <a:ea typeface="黑体" panose="02010609060101010101" pitchFamily="49" charset="-122"/>
                <a:cs typeface="黑体" panose="02010609060101010101" pitchFamily="49" charset="-122"/>
              </a:rPr>
              <a:t>经济</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1997年7月1日</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回归</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u="sng" dirty="0">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年12月20日</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澳门</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回归</a:t>
            </a:r>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endParaRPr lang="zh-CN" altLang="en-US" sz="2000" dirty="0"/>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2000年江泽民提出</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是中国共产党的</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立党之本、执政之基、力量之源</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a:t>
            </a:r>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2001年7月1日，江泽民在</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     </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80周年大会</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上系统阐述三个代表科学内涵和基本内容。</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grpSp>
        <p:nvGrpSpPr>
          <p:cNvPr id="9" name="组 8"/>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3" name="左大括号 12"/>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6" name="圆角矩形 15"/>
            <p:cNvSpPr/>
            <p:nvPr/>
          </p:nvSpPr>
          <p:spPr>
            <a:xfrm>
              <a:off x="6338670" y="2906167"/>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会议</a:t>
              </a:r>
            </a:p>
          </p:txBody>
        </p:sp>
        <p:sp>
          <p:nvSpPr>
            <p:cNvPr id="17" name="圆角矩形 16"/>
            <p:cNvSpPr/>
            <p:nvPr/>
          </p:nvSpPr>
          <p:spPr>
            <a:xfrm>
              <a:off x="6338670" y="4093600"/>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成就</a:t>
              </a:r>
            </a:p>
          </p:txBody>
        </p:sp>
      </p:grpSp>
      <p:sp>
        <p:nvSpPr>
          <p:cNvPr id="12" name="文本框 11">
            <a:extLst>
              <a:ext uri="{FF2B5EF4-FFF2-40B4-BE49-F238E27FC236}">
                <a16:creationId xmlns="" xmlns:a16="http://schemas.microsoft.com/office/drawing/2014/main" id="{E19414E8-20F2-D842-BCFA-557F249DDD1E}"/>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10.3.3.3</a:t>
            </a:r>
            <a:r>
              <a:rPr kumimoji="1" lang="zh-CN" altLang="en-US" sz="1000" dirty="0">
                <a:solidFill>
                  <a:schemeClr val="bg1">
                    <a:lumMod val="95000"/>
                  </a:schemeClr>
                </a:solidFill>
              </a:rPr>
              <a:t>祖国统一大业的推进</a:t>
            </a: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1078043" y="447778"/>
            <a:ext cx="6561248"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10" name="文本框 9"/>
          <p:cNvSpPr txBox="1"/>
          <p:nvPr/>
        </p:nvSpPr>
        <p:spPr>
          <a:xfrm>
            <a:off x="642329" y="1757165"/>
            <a:ext cx="11457305" cy="3600986"/>
          </a:xfrm>
          <a:prstGeom prst="rect">
            <a:avLst/>
          </a:prstGeom>
          <a:noFill/>
        </p:spPr>
        <p:txBody>
          <a:bodyPr wrap="square" rtlCol="0" anchor="t">
            <a:spAutoFit/>
          </a:bodyPr>
          <a:lstStyle/>
          <a:p>
            <a:r>
              <a:rPr lang="zh-CN" altLang="en-US" sz="2000" dirty="0">
                <a:latin typeface="黑体" panose="02010609060101010101" pitchFamily="49" charset="-122"/>
                <a:ea typeface="黑体" panose="02010609060101010101" pitchFamily="49" charset="-122"/>
                <a:cs typeface="黑体" panose="02010609060101010101" pitchFamily="49" charset="-122"/>
              </a:rPr>
              <a:t>成就：</a:t>
            </a:r>
            <a:r>
              <a:rPr lang="zh-CN" altLang="en-US" sz="2800" dirty="0">
                <a:latin typeface="黑体" panose="02010609060101010101" pitchFamily="49" charset="-122"/>
                <a:ea typeface="黑体" panose="02010609060101010101" pitchFamily="49" charset="-122"/>
                <a:cs typeface="黑体" panose="02010609060101010101" pitchFamily="49" charset="-122"/>
              </a:rPr>
              <a:t>政治</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000" dirty="0">
                <a:latin typeface="黑体" panose="02010609060101010101" pitchFamily="49" charset="-122"/>
                <a:ea typeface="黑体" panose="02010609060101010101" pitchFamily="49" charset="-122"/>
                <a:cs typeface="黑体" panose="02010609060101010101" pitchFamily="49" charset="-122"/>
              </a:rPr>
              <a:t>经济</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1997年7月1日</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香港</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回归</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1999年12月20日</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澳门</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回归</a:t>
            </a:r>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endParaRPr lang="zh-CN" altLang="en-US" sz="2000" dirty="0"/>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2000年江泽民提出</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“三个代表”</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是中国共产党的</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立党之本、执政之基、力量之源</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a:t>
            </a:r>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sym typeface="+mn-ea"/>
            </a:endParaRPr>
          </a:p>
          <a:p>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2001年7月1日，江泽民在</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建党80周年大会</a:t>
            </a:r>
            <a:r>
              <a:rPr lang="zh-CN" altLang="en-US" sz="2000" dirty="0">
                <a:latin typeface="黑体" panose="02010609060101010101" pitchFamily="49" charset="-122"/>
                <a:ea typeface="黑体" panose="02010609060101010101" pitchFamily="49" charset="-122"/>
                <a:cs typeface="黑体" panose="02010609060101010101" pitchFamily="49" charset="-122"/>
                <a:sym typeface="+mn-ea"/>
              </a:rPr>
              <a:t>上系统阐述三个代表科学内涵和基本内容。</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grpSp>
        <p:nvGrpSpPr>
          <p:cNvPr id="9" name="组 8"/>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3" name="左大括号 12"/>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6" name="圆角矩形 15"/>
            <p:cNvSpPr/>
            <p:nvPr/>
          </p:nvSpPr>
          <p:spPr>
            <a:xfrm>
              <a:off x="6338670" y="2906167"/>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会议</a:t>
              </a:r>
            </a:p>
          </p:txBody>
        </p:sp>
        <p:sp>
          <p:nvSpPr>
            <p:cNvPr id="17" name="圆角矩形 16"/>
            <p:cNvSpPr/>
            <p:nvPr/>
          </p:nvSpPr>
          <p:spPr>
            <a:xfrm>
              <a:off x="6338670" y="4093600"/>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成就</a:t>
              </a:r>
            </a:p>
          </p:txBody>
        </p:sp>
      </p:grpSp>
      <p:sp>
        <p:nvSpPr>
          <p:cNvPr id="12" name="文本框 11">
            <a:extLst>
              <a:ext uri="{FF2B5EF4-FFF2-40B4-BE49-F238E27FC236}">
                <a16:creationId xmlns="" xmlns:a16="http://schemas.microsoft.com/office/drawing/2014/main" id="{553A300F-077A-644D-9666-D231A6CE1F17}"/>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10.3.3.3</a:t>
            </a:r>
            <a:r>
              <a:rPr kumimoji="1" lang="zh-CN" altLang="en-US" sz="1000" dirty="0">
                <a:solidFill>
                  <a:schemeClr val="bg1">
                    <a:lumMod val="95000"/>
                  </a:schemeClr>
                </a:solidFill>
              </a:rPr>
              <a:t>祖国统一大业的推进</a:t>
            </a: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1078043" y="447778"/>
            <a:ext cx="6561248" cy="544050"/>
          </a:xfrm>
        </p:spPr>
        <p:txBody>
          <a:bodyPr vert="horz" lIns="91440" tIns="45720" rIns="91440" bIns="45720" rtlCol="0" anchor="ctr">
            <a:noAutofit/>
          </a:bodyPr>
          <a:lstStyle/>
          <a:p>
            <a:r>
              <a:rPr lang="zh-CN" altLang="en-US" sz="2000" dirty="0">
                <a:solidFill>
                  <a:schemeClr val="tx1"/>
                </a:solidFill>
              </a:rPr>
              <a:t>第二</a:t>
            </a:r>
            <a:r>
              <a:rPr lang="en-US" altLang="zh-CN" sz="2000" dirty="0">
                <a:solidFill>
                  <a:schemeClr val="tx1"/>
                </a:solidFill>
              </a:rPr>
              <a:t>/</a:t>
            </a:r>
            <a:r>
              <a:rPr lang="zh-CN" altLang="en-US" sz="2000" dirty="0">
                <a:solidFill>
                  <a:schemeClr val="tx1"/>
                </a:solidFill>
              </a:rPr>
              <a:t>三</a:t>
            </a:r>
            <a:r>
              <a:rPr lang="en-US" altLang="zh-CN" sz="2000" dirty="0">
                <a:solidFill>
                  <a:schemeClr val="tx1"/>
                </a:solidFill>
              </a:rPr>
              <a:t>/</a:t>
            </a:r>
            <a:r>
              <a:rPr lang="zh-CN" altLang="en-US" sz="2000" dirty="0">
                <a:solidFill>
                  <a:schemeClr val="tx1"/>
                </a:solidFill>
              </a:rPr>
              <a:t>四节 改革开放和现代化建设的发展  </a:t>
            </a:r>
          </a:p>
        </p:txBody>
      </p:sp>
      <p:sp>
        <p:nvSpPr>
          <p:cNvPr id="10" name="文本框 9"/>
          <p:cNvSpPr txBox="1"/>
          <p:nvPr/>
        </p:nvSpPr>
        <p:spPr>
          <a:xfrm>
            <a:off x="642329" y="1757165"/>
            <a:ext cx="11457305" cy="3293209"/>
          </a:xfrm>
          <a:prstGeom prst="rect">
            <a:avLst/>
          </a:prstGeom>
          <a:noFill/>
        </p:spPr>
        <p:txBody>
          <a:bodyPr wrap="square" rtlCol="0" anchor="t">
            <a:spAutoFit/>
          </a:bodyPr>
          <a:lstStyle/>
          <a:p>
            <a:r>
              <a:rPr lang="zh-CN" altLang="en-US" sz="2000" dirty="0">
                <a:latin typeface="黑体" panose="02010609060101010101" pitchFamily="49" charset="-122"/>
                <a:ea typeface="黑体" panose="02010609060101010101" pitchFamily="49" charset="-122"/>
                <a:cs typeface="黑体" panose="02010609060101010101" pitchFamily="49" charset="-122"/>
              </a:rPr>
              <a:t>成就：政治</a:t>
            </a:r>
            <a:r>
              <a:rPr lang="en-US" altLang="zh-CN" sz="2000" dirty="0">
                <a:latin typeface="黑体" panose="02010609060101010101" pitchFamily="49" charset="-122"/>
                <a:ea typeface="黑体" panose="02010609060101010101" pitchFamily="49" charset="-122"/>
                <a:cs typeface="黑体" panose="02010609060101010101" pitchFamily="49" charset="-122"/>
              </a:rPr>
              <a:t>——</a:t>
            </a:r>
            <a:r>
              <a:rPr lang="zh-CN" altLang="en-US" sz="2800" dirty="0">
                <a:latin typeface="黑体" panose="02010609060101010101" pitchFamily="49" charset="-122"/>
                <a:ea typeface="黑体" panose="02010609060101010101" pitchFamily="49" charset="-122"/>
                <a:cs typeface="黑体" panose="02010609060101010101" pitchFamily="49" charset="-122"/>
              </a:rPr>
              <a:t>经济</a:t>
            </a:r>
            <a:endParaRPr lang="en-US" altLang="zh-CN" sz="28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1988年4月将</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海南岛</a:t>
            </a:r>
            <a:r>
              <a:rPr lang="zh-CN" altLang="en-US" sz="2000" dirty="0">
                <a:latin typeface="黑体" panose="02010609060101010101" pitchFamily="49" charset="-122"/>
                <a:ea typeface="黑体" panose="02010609060101010101" pitchFamily="49" charset="-122"/>
                <a:cs typeface="黑体" panose="02010609060101010101" pitchFamily="49" charset="-122"/>
              </a:rPr>
              <a:t>辟为经济特区。</a:t>
            </a: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1990年邓小平针对</a:t>
            </a:r>
            <a:r>
              <a:rPr lang="zh-CN" altLang="en-US" sz="2000" dirty="0">
                <a:solidFill>
                  <a:srgbClr val="C00000"/>
                </a:solidFill>
                <a:latin typeface="黑体" panose="02010609060101010101" pitchFamily="49" charset="-122"/>
                <a:ea typeface="黑体" panose="02010609060101010101" pitchFamily="49" charset="-122"/>
                <a:cs typeface="黑体" panose="02010609060101010101" pitchFamily="49" charset="-122"/>
              </a:rPr>
              <a:t>农业</a:t>
            </a:r>
            <a:r>
              <a:rPr lang="zh-CN" altLang="en-US" sz="2000" dirty="0">
                <a:latin typeface="黑体" panose="02010609060101010101" pitchFamily="49" charset="-122"/>
                <a:ea typeface="黑体" panose="02010609060101010101" pitchFamily="49" charset="-122"/>
                <a:cs typeface="黑体" panose="02010609060101010101" pitchFamily="49" charset="-122"/>
              </a:rPr>
              <a:t>提出</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 两个飞跃”</a:t>
            </a:r>
            <a:r>
              <a:rPr lang="zh-CN" altLang="en-US" sz="2000" dirty="0">
                <a:latin typeface="黑体" panose="02010609060101010101" pitchFamily="49" charset="-122"/>
                <a:ea typeface="黑体" panose="02010609060101010101" pitchFamily="49" charset="-122"/>
                <a:cs typeface="黑体" panose="02010609060101010101" pitchFamily="49" charset="-122"/>
              </a:rPr>
              <a:t>：</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                           第一个飞跃是</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废除人民公社</a:t>
            </a:r>
            <a:r>
              <a:rPr lang="zh-CN" altLang="en-US" sz="2000" dirty="0">
                <a:latin typeface="黑体" panose="02010609060101010101" pitchFamily="49" charset="-122"/>
                <a:ea typeface="黑体" panose="02010609060101010101" pitchFamily="49" charset="-122"/>
                <a:cs typeface="黑体" panose="02010609060101010101" pitchFamily="49" charset="-122"/>
              </a:rPr>
              <a:t>，实行家庭联产承包为主的责任制。</a:t>
            </a:r>
            <a:endParaRPr lang="en-US" altLang="zh-CN"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                           第二个飞跃就是</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发展集体经济。</a:t>
            </a:r>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latin typeface="黑体" panose="02010609060101010101" pitchFamily="49" charset="-122"/>
              <a:ea typeface="黑体" panose="02010609060101010101" pitchFamily="49" charset="-122"/>
              <a:cs typeface="黑体" panose="02010609060101010101" pitchFamily="49" charset="-122"/>
            </a:endParaRPr>
          </a:p>
          <a:p>
            <a:r>
              <a:rPr lang="zh-CN" altLang="en-US" sz="2000" dirty="0">
                <a:latin typeface="黑体" panose="02010609060101010101" pitchFamily="49" charset="-122"/>
                <a:ea typeface="黑体" panose="02010609060101010101" pitchFamily="49" charset="-122"/>
                <a:cs typeface="黑体" panose="02010609060101010101" pitchFamily="49" charset="-122"/>
              </a:rPr>
              <a:t>2001年12月11日中国正式加入</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世界贸易组织。</a:t>
            </a:r>
            <a:r>
              <a:rPr lang="zh-CN" altLang="en-US" sz="2000" dirty="0">
                <a:latin typeface="黑体" panose="02010609060101010101" pitchFamily="49" charset="-122"/>
                <a:ea typeface="黑体" panose="02010609060101010101" pitchFamily="49" charset="-122"/>
                <a:cs typeface="黑体" panose="02010609060101010101" pitchFamily="49" charset="-122"/>
              </a:rPr>
              <a:t> </a:t>
            </a:r>
          </a:p>
        </p:txBody>
      </p:sp>
      <p:grpSp>
        <p:nvGrpSpPr>
          <p:cNvPr id="9" name="组 8"/>
          <p:cNvGrpSpPr/>
          <p:nvPr/>
        </p:nvGrpSpPr>
        <p:grpSpPr>
          <a:xfrm>
            <a:off x="7130005" y="95172"/>
            <a:ext cx="4969629" cy="1629455"/>
            <a:chOff x="2453580" y="2906167"/>
            <a:chExt cx="6949154" cy="1838687"/>
          </a:xfrm>
        </p:grpSpPr>
        <p:sp>
          <p:nvSpPr>
            <p:cNvPr id="11" name="圆角矩形 10"/>
            <p:cNvSpPr/>
            <p:nvPr/>
          </p:nvSpPr>
          <p:spPr>
            <a:xfrm>
              <a:off x="2453580" y="334076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黑体" panose="02010609060101010101" pitchFamily="49" charset="-122"/>
                  <a:ea typeface="黑体" panose="02010609060101010101" pitchFamily="49" charset="-122"/>
                  <a:sym typeface="+mn-ea"/>
                </a:rPr>
                <a:t>第二</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三</a:t>
              </a:r>
              <a:r>
                <a:rPr lang="en-US" altLang="zh-CN" sz="1400" dirty="0">
                  <a:solidFill>
                    <a:schemeClr val="tx1"/>
                  </a:solidFill>
                  <a:latin typeface="黑体" panose="02010609060101010101" pitchFamily="49" charset="-122"/>
                  <a:ea typeface="黑体" panose="02010609060101010101" pitchFamily="49" charset="-122"/>
                  <a:sym typeface="+mn-ea"/>
                </a:rPr>
                <a:t>/</a:t>
              </a:r>
              <a:r>
                <a:rPr lang="zh-CN" altLang="en-US" sz="14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14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13" name="左大括号 12"/>
            <p:cNvSpPr/>
            <p:nvPr/>
          </p:nvSpPr>
          <p:spPr>
            <a:xfrm>
              <a:off x="6162358" y="3021241"/>
              <a:ext cx="176312" cy="1723613"/>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6" name="圆角矩形 15"/>
            <p:cNvSpPr/>
            <p:nvPr/>
          </p:nvSpPr>
          <p:spPr>
            <a:xfrm>
              <a:off x="6338670" y="2906167"/>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会议</a:t>
              </a:r>
            </a:p>
          </p:txBody>
        </p:sp>
        <p:sp>
          <p:nvSpPr>
            <p:cNvPr id="17" name="圆角矩形 16"/>
            <p:cNvSpPr/>
            <p:nvPr/>
          </p:nvSpPr>
          <p:spPr>
            <a:xfrm>
              <a:off x="6338670" y="4093600"/>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成就</a:t>
              </a:r>
            </a:p>
          </p:txBody>
        </p:sp>
      </p:gr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3679" y="4236404"/>
            <a:ext cx="3842571" cy="2368814"/>
          </a:xfrm>
          <a:prstGeom prst="rect">
            <a:avLst/>
          </a:prstGeom>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29090" y="5082912"/>
            <a:ext cx="2579943" cy="1792206"/>
          </a:xfrm>
          <a:prstGeom prst="rect">
            <a:avLst/>
          </a:prstGeom>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1.</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1988</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年，中共中央和国务院决定建立的经济特区是（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海南经济特区</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珠海经济特区</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厦门经济特区</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深圳经济特区</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1.</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1988</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年，中共中央和国务院决定建立的经济特区是（ </a:t>
            </a:r>
            <a:r>
              <a:rPr lang="en-US" altLang="zh-CN"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海南经济特区</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珠海经济特区</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厦门经济特区</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深圳经济特区</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2.</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1990</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年，邓小平提出的关于中国农业改革与发展的思想是（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“三个主体，三个补充”</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“三步走”</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“两个飞跃”</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“两个大局”</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2.</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1990</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年，邓小平提出的关于中国农业改革与发展的思想是（ </a:t>
            </a:r>
            <a:r>
              <a:rPr lang="en-US" altLang="zh-CN"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“三个主体，三个补充”</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“三步走”</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C.“两个飞跃”</a:t>
            </a:r>
            <a:endParaRPr lang="en-US" altLang="zh-CN" sz="2400" dirty="0">
              <a:solidFill>
                <a:srgbClr val="FF0000"/>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“两个大局”</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2001</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年，江泽民系统阐述“三个代表”的科学内涵和基本内容是在（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庆祝中国共产党成立</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80</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周年大会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广东考察工作</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江苏、浙江、上海党建工作座谈会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中共十四大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sz="2400" dirty="0">
                <a:solidFill>
                  <a:schemeClr val="tx1"/>
                </a:solidFill>
              </a:rPr>
              <a:t>练一练</a:t>
            </a:r>
          </a:p>
        </p:txBody>
      </p:sp>
      <p:sp>
        <p:nvSpPr>
          <p:cNvPr id="4" name="矩形 3"/>
          <p:cNvSpPr/>
          <p:nvPr/>
        </p:nvSpPr>
        <p:spPr>
          <a:xfrm>
            <a:off x="822926" y="1579780"/>
            <a:ext cx="10614991" cy="3415030"/>
          </a:xfrm>
          <a:prstGeom prst="rect">
            <a:avLst/>
          </a:prstGeom>
        </p:spPr>
        <p:txBody>
          <a:bodyPr wrap="square">
            <a:spAutoFit/>
          </a:bodyPr>
          <a:lstStyle/>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2001</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年，江泽民系统阐述“三个代表”的科学内涵和基本内容是在（ </a:t>
            </a:r>
            <a:r>
              <a:rPr lang="en-US" altLang="zh-CN" sz="2400" dirty="0">
                <a:solidFill>
                  <a:srgbClr val="C00000"/>
                </a:solidFill>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 ）</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A.</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庆祝中国共产党成立</a:t>
            </a:r>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80</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周年大会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B.</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广东考察工作</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C.</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江苏、浙江、上海党建工作座谈会</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sym typeface="+mn-ea"/>
              </a:rPr>
              <a:t>D.</a:t>
            </a:r>
            <a:r>
              <a:rPr lang="zh-CN" altLang="en-US" sz="2400" dirty="0">
                <a:latin typeface="黑体" panose="02010609060101010101" pitchFamily="49" charset="-122"/>
                <a:ea typeface="黑体" panose="02010609060101010101" pitchFamily="49" charset="-122"/>
                <a:cs typeface="黑体" panose="02010609060101010101" pitchFamily="49" charset="-122"/>
                <a:sym typeface="+mn-ea"/>
              </a:rPr>
              <a:t>中共十四大</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5" name="圆角矩形 4"/>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
        <p:nvSpPr>
          <p:cNvPr id="6" name="文本框 5"/>
          <p:cNvSpPr txBox="1"/>
          <p:nvPr/>
        </p:nvSpPr>
        <p:spPr>
          <a:xfrm>
            <a:off x="9601199" y="6211669"/>
            <a:ext cx="2743201" cy="646331"/>
          </a:xfrm>
          <a:prstGeom prst="rect">
            <a:avLst/>
          </a:prstGeom>
          <a:noFill/>
        </p:spPr>
        <p:txBody>
          <a:bodyPr wrap="square" rtlCol="0">
            <a:spAutoFit/>
          </a:bodyPr>
          <a:lstStyle/>
          <a:p>
            <a:r>
              <a:rPr lang="zh-CN" altLang="en-US" dirty="0"/>
              <a:t>本章题目练习及历年</a:t>
            </a:r>
            <a:endParaRPr lang="en-US" altLang="zh-CN" dirty="0"/>
          </a:p>
          <a:p>
            <a:r>
              <a:rPr lang="zh-CN" altLang="en-US" dirty="0"/>
              <a:t>真题</a:t>
            </a:r>
            <a:r>
              <a:rPr kumimoji="1" lang="zh-CN" altLang="en-US" dirty="0"/>
              <a:t>见尚德教材</a:t>
            </a:r>
            <a:r>
              <a:rPr lang="en-US" altLang="zh-CN" dirty="0"/>
              <a:t>238</a:t>
            </a:r>
            <a:r>
              <a:rPr kumimoji="1" lang="zh-CN" altLang="en-US" dirty="0"/>
              <a:t>页</a:t>
            </a:r>
          </a:p>
        </p:txBody>
      </p:sp>
      <p:sp>
        <p:nvSpPr>
          <p:cNvPr id="7" name="五边形 6"/>
          <p:cNvSpPr/>
          <p:nvPr/>
        </p:nvSpPr>
        <p:spPr>
          <a:xfrm>
            <a:off x="9601199" y="6179382"/>
            <a:ext cx="2616410" cy="693964"/>
          </a:xfrm>
          <a:prstGeom prst="homePlat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2923409"/>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改革开放与现代化建设新时期</a:t>
            </a:r>
          </a:p>
        </p:txBody>
      </p:sp>
      <p:sp>
        <p:nvSpPr>
          <p:cNvPr id="3" name="左大括号 2"/>
          <p:cNvSpPr/>
          <p:nvPr/>
        </p:nvSpPr>
        <p:spPr>
          <a:xfrm>
            <a:off x="2220386" y="1021967"/>
            <a:ext cx="250222" cy="508667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1444753"/>
            <a:ext cx="3651896" cy="101513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sym typeface="+mn-ea"/>
              </a:rPr>
              <a:t>第一节：</a:t>
            </a:r>
          </a:p>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14" name="圆角矩形 13"/>
          <p:cNvSpPr/>
          <p:nvPr/>
        </p:nvSpPr>
        <p:spPr>
          <a:xfrm>
            <a:off x="2506180" y="4794009"/>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三</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6" name="文本框 5"/>
          <p:cNvSpPr txBox="1"/>
          <p:nvPr/>
        </p:nvSpPr>
        <p:spPr>
          <a:xfrm>
            <a:off x="9301163" y="6211669"/>
            <a:ext cx="3043237" cy="646331"/>
          </a:xfrm>
          <a:prstGeom prst="rect">
            <a:avLst/>
          </a:prstGeom>
          <a:noFill/>
        </p:spPr>
        <p:txBody>
          <a:bodyPr wrap="square" rtlCol="0">
            <a:spAutoFit/>
          </a:bodyPr>
          <a:lstStyle/>
          <a:p>
            <a:r>
              <a:rPr kumimoji="1" lang="zh-CN" altLang="en-US" dirty="0"/>
              <a:t>章节详细知识点解析及</a:t>
            </a:r>
            <a:endParaRPr kumimoji="1" lang="en-US" altLang="zh-CN" dirty="0"/>
          </a:p>
          <a:p>
            <a:r>
              <a:rPr kumimoji="1" lang="zh-CN" altLang="en-US" dirty="0"/>
              <a:t>题目练习见尚德教材</a:t>
            </a:r>
            <a:r>
              <a:rPr lang="en-US" altLang="zh-CN" dirty="0"/>
              <a:t>232</a:t>
            </a:r>
            <a:r>
              <a:rPr kumimoji="1" lang="zh-CN" altLang="en-US" dirty="0"/>
              <a:t>页</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09859" y="442133"/>
            <a:ext cx="10192076" cy="544050"/>
          </a:xfrm>
        </p:spPr>
        <p:txBody>
          <a:bodyPr vert="horz" lIns="91440" tIns="45720" rIns="91440" bIns="45720" rtlCol="0" anchor="ctr">
            <a:noAutofit/>
          </a:bodyPr>
          <a:lstStyle/>
          <a:p>
            <a:r>
              <a:rPr lang="zh-CN" altLang="en-US" sz="2000" dirty="0">
                <a:solidFill>
                  <a:schemeClr val="tx1"/>
                </a:solidFill>
              </a:rPr>
              <a:t>第五节 改革开放和社会主义现代化建设的成就  </a:t>
            </a:r>
          </a:p>
        </p:txBody>
      </p:sp>
      <p:sp>
        <p:nvSpPr>
          <p:cNvPr id="3" name="内容占位符 2"/>
          <p:cNvSpPr>
            <a:spLocks noGrp="1"/>
          </p:cNvSpPr>
          <p:nvPr>
            <p:ph idx="1"/>
          </p:nvPr>
        </p:nvSpPr>
        <p:spPr>
          <a:xfrm>
            <a:off x="703385" y="1561956"/>
            <a:ext cx="11226017" cy="4219865"/>
          </a:xfrm>
        </p:spPr>
        <p:txBody>
          <a:bodyPr>
            <a:normAutofit/>
          </a:bodyPr>
          <a:lstStyle/>
          <a:p>
            <a:pPr marL="342900" indent="-342900">
              <a:buFont typeface="Wingdings" panose="05000000000000000000" pitchFamily="2" charset="2"/>
              <a:buChar char="ü"/>
            </a:pPr>
            <a:r>
              <a:rPr lang="zh-CN" altLang="en-US" sz="2000" dirty="0">
                <a:latin typeface="黑体" panose="02010609060101010101" pitchFamily="49" charset="-122"/>
                <a:ea typeface="黑体" panose="02010609060101010101" pitchFamily="49" charset="-122"/>
                <a:sym typeface="+mn-ea"/>
              </a:rPr>
              <a:t>近代中国三次历史巨变：</a:t>
            </a:r>
          </a:p>
          <a:p>
            <a:endParaRPr lang="zh-CN" altLang="en-US" sz="2000" dirty="0">
              <a:latin typeface="黑体" panose="02010609060101010101" pitchFamily="49" charset="-122"/>
              <a:ea typeface="黑体" panose="02010609060101010101" pitchFamily="49" charset="-122"/>
            </a:endParaRPr>
          </a:p>
          <a:p>
            <a:pPr>
              <a:lnSpc>
                <a:spcPct val="200000"/>
              </a:lnSpc>
            </a:pPr>
            <a:r>
              <a:rPr lang="zh-CN" altLang="en-US" sz="2400" dirty="0">
                <a:latin typeface="黑体" panose="02010609060101010101" pitchFamily="49" charset="-122"/>
                <a:ea typeface="黑体" panose="02010609060101010101" pitchFamily="49" charset="-122"/>
                <a:sym typeface="+mn-ea"/>
              </a:rPr>
              <a:t>辛亥革命推翻帝制</a:t>
            </a:r>
          </a:p>
          <a:p>
            <a:pPr>
              <a:lnSpc>
                <a:spcPct val="200000"/>
              </a:lnSpc>
            </a:pPr>
            <a:r>
              <a:rPr lang="zh-CN" altLang="en-US" sz="2400" dirty="0">
                <a:latin typeface="黑体" panose="02010609060101010101" pitchFamily="49" charset="-122"/>
                <a:ea typeface="黑体" panose="02010609060101010101" pitchFamily="49" charset="-122"/>
                <a:sym typeface="+mn-ea"/>
              </a:rPr>
              <a:t>中华人民共和国的成立和社会主义制度的建立</a:t>
            </a:r>
          </a:p>
          <a:p>
            <a:pPr>
              <a:lnSpc>
                <a:spcPct val="200000"/>
              </a:lnSpc>
            </a:pPr>
            <a:r>
              <a:rPr lang="zh-CN" altLang="en-US" sz="2400" dirty="0">
                <a:solidFill>
                  <a:srgbClr val="C00000"/>
                </a:solidFill>
                <a:latin typeface="黑体" panose="02010609060101010101" pitchFamily="49" charset="-122"/>
                <a:ea typeface="黑体" panose="02010609060101010101" pitchFamily="49" charset="-122"/>
                <a:sym typeface="+mn-ea"/>
              </a:rPr>
              <a:t>改革开放</a:t>
            </a:r>
            <a:endParaRPr lang="zh-CN" altLang="en-US" dirty="0">
              <a:solidFill>
                <a:srgbClr val="C00000"/>
              </a:solidFill>
              <a:latin typeface="黑体" panose="02010609060101010101" pitchFamily="49" charset="-122"/>
              <a:ea typeface="黑体" panose="02010609060101010101" pitchFamily="49" charset="-122"/>
            </a:endParaRPr>
          </a:p>
          <a:p>
            <a:endParaRPr lang="zh-CN" altLang="en-US" dirty="0"/>
          </a:p>
        </p:txBody>
      </p:sp>
      <p:grpSp>
        <p:nvGrpSpPr>
          <p:cNvPr id="5" name="组 4"/>
          <p:cNvGrpSpPr/>
          <p:nvPr/>
        </p:nvGrpSpPr>
        <p:grpSpPr>
          <a:xfrm>
            <a:off x="6678593" y="104171"/>
            <a:ext cx="5339352" cy="1253573"/>
            <a:chOff x="2470608" y="4604512"/>
            <a:chExt cx="6966182" cy="1406256"/>
          </a:xfrm>
        </p:grpSpPr>
        <p:sp>
          <p:nvSpPr>
            <p:cNvPr id="6" name="圆角矩形 5"/>
            <p:cNvSpPr/>
            <p:nvPr/>
          </p:nvSpPr>
          <p:spPr>
            <a:xfrm>
              <a:off x="2470608" y="480616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sym typeface="+mn-ea"/>
                </a:rPr>
                <a:t>第五节：</a:t>
              </a:r>
            </a:p>
            <a:p>
              <a:pPr algn="ctr"/>
              <a:r>
                <a:rPr lang="zh-CN" altLang="en-US" sz="16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改革开放和社会主义现代化建设的成就</a:t>
              </a:r>
            </a:p>
          </p:txBody>
        </p:sp>
        <p:sp>
          <p:nvSpPr>
            <p:cNvPr id="7" name="左大括号 6"/>
            <p:cNvSpPr/>
            <p:nvPr/>
          </p:nvSpPr>
          <p:spPr>
            <a:xfrm>
              <a:off x="6173486" y="4604512"/>
              <a:ext cx="216269" cy="140625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6372726" y="460451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中共十一届三中全会以来取得的十大成就</a:t>
              </a:r>
            </a:p>
          </p:txBody>
        </p:sp>
        <p:sp>
          <p:nvSpPr>
            <p:cNvPr id="9" name="圆角矩形 8"/>
            <p:cNvSpPr/>
            <p:nvPr/>
          </p:nvSpPr>
          <p:spPr>
            <a:xfrm>
              <a:off x="6372726" y="5359514"/>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黑体" panose="02010609060101010101" pitchFamily="49" charset="-122"/>
                  <a:ea typeface="黑体" panose="02010609060101010101" pitchFamily="49" charset="-122"/>
                </a:rPr>
                <a:t>深刻的历史启示</a:t>
              </a:r>
            </a:p>
          </p:txBody>
        </p:sp>
      </p:gr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中国近现代史纲要</a:t>
            </a:r>
          </a:p>
        </p:txBody>
      </p:sp>
      <p:sp>
        <p:nvSpPr>
          <p:cNvPr id="3" name="左大括号 2"/>
          <p:cNvSpPr/>
          <p:nvPr/>
        </p:nvSpPr>
        <p:spPr>
          <a:xfrm>
            <a:off x="2220385" y="539747"/>
            <a:ext cx="250223" cy="596227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4" name="圆角矩形 3"/>
          <p:cNvSpPr/>
          <p:nvPr/>
        </p:nvSpPr>
        <p:spPr>
          <a:xfrm>
            <a:off x="2470608" y="141832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a:solidFill>
                  <a:prstClr val="black"/>
                </a:solidFill>
                <a:latin typeface="黑体" panose="02010609060101010101" pitchFamily="49" charset="-122"/>
                <a:ea typeface="黑体" panose="02010609060101010101" pitchFamily="49" charset="-122"/>
                <a:sym typeface="+mn-ea"/>
              </a:rPr>
              <a:t>打天下</a:t>
            </a:r>
            <a:endParaRPr lang="zh-CN" altLang="en-US" sz="2800" dirty="0">
              <a:solidFill>
                <a:prstClr val="black"/>
              </a:solidFill>
              <a:latin typeface="黑体" panose="02010609060101010101" pitchFamily="49" charset="-122"/>
              <a:ea typeface="黑体" panose="02010609060101010101" pitchFamily="49" charset="-122"/>
            </a:endParaRPr>
          </a:p>
        </p:txBody>
      </p:sp>
      <p:sp>
        <p:nvSpPr>
          <p:cNvPr id="22" name="圆角矩形 21"/>
          <p:cNvSpPr/>
          <p:nvPr/>
        </p:nvSpPr>
        <p:spPr>
          <a:xfrm>
            <a:off x="2470608" y="492717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prstClr val="black"/>
                </a:solidFill>
                <a:latin typeface="黑体" panose="02010609060101010101" pitchFamily="49" charset="-122"/>
                <a:ea typeface="黑体" panose="02010609060101010101" pitchFamily="49" charset="-122"/>
                <a:sym typeface="+mn-ea"/>
              </a:rPr>
              <a:t>守天下</a:t>
            </a:r>
            <a:endParaRPr lang="zh-CN" altLang="en-US" sz="2800" dirty="0">
              <a:solidFill>
                <a:prstClr val="black"/>
              </a:solidFill>
              <a:latin typeface="黑体" panose="02010609060101010101" pitchFamily="49" charset="-122"/>
              <a:ea typeface="黑体" panose="02010609060101010101" pitchFamily="49" charset="-122"/>
            </a:endParaRPr>
          </a:p>
        </p:txBody>
      </p:sp>
      <p:sp>
        <p:nvSpPr>
          <p:cNvPr id="6" name="左大括号 5"/>
          <p:cNvSpPr/>
          <p:nvPr/>
        </p:nvSpPr>
        <p:spPr>
          <a:xfrm>
            <a:off x="4668657" y="616893"/>
            <a:ext cx="167532" cy="261800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左大括号 6"/>
          <p:cNvSpPr/>
          <p:nvPr/>
        </p:nvSpPr>
        <p:spPr>
          <a:xfrm>
            <a:off x="4627311" y="4178203"/>
            <a:ext cx="250223" cy="267979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8" name="圆角矩形 7"/>
          <p:cNvSpPr/>
          <p:nvPr/>
        </p:nvSpPr>
        <p:spPr>
          <a:xfrm>
            <a:off x="4836189" y="738769"/>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prstClr val="black"/>
                </a:solidFill>
                <a:latin typeface="黑体" panose="02010609060101010101" pitchFamily="49" charset="-122"/>
                <a:ea typeface="黑体" panose="02010609060101010101" pitchFamily="49" charset="-122"/>
              </a:rPr>
              <a:t>诞生背景</a:t>
            </a:r>
          </a:p>
        </p:txBody>
      </p:sp>
      <p:sp>
        <p:nvSpPr>
          <p:cNvPr id="9" name="圆角矩形 8"/>
          <p:cNvSpPr/>
          <p:nvPr/>
        </p:nvSpPr>
        <p:spPr>
          <a:xfrm>
            <a:off x="4836189" y="2647937"/>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prstClr val="black"/>
                </a:solidFill>
                <a:latin typeface="黑体" panose="02010609060101010101" pitchFamily="49" charset="-122"/>
                <a:ea typeface="黑体" panose="02010609060101010101" pitchFamily="49" charset="-122"/>
              </a:rPr>
              <a:t>我党诞生</a:t>
            </a:r>
          </a:p>
        </p:txBody>
      </p:sp>
      <p:sp>
        <p:nvSpPr>
          <p:cNvPr id="10" name="圆角矩形 9"/>
          <p:cNvSpPr/>
          <p:nvPr/>
        </p:nvSpPr>
        <p:spPr>
          <a:xfrm>
            <a:off x="4836189" y="4335293"/>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prstClr val="black"/>
                </a:solidFill>
                <a:latin typeface="黑体" panose="02010609060101010101" pitchFamily="49" charset="-122"/>
                <a:ea typeface="黑体" panose="02010609060101010101" pitchFamily="49" charset="-122"/>
              </a:rPr>
              <a:t>谋出路</a:t>
            </a:r>
          </a:p>
        </p:txBody>
      </p:sp>
      <p:sp>
        <p:nvSpPr>
          <p:cNvPr id="11" name="圆角矩形 10"/>
          <p:cNvSpPr/>
          <p:nvPr/>
        </p:nvSpPr>
        <p:spPr>
          <a:xfrm>
            <a:off x="4836189" y="4983081"/>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prstClr val="black"/>
                </a:solidFill>
                <a:latin typeface="黑体" panose="02010609060101010101" pitchFamily="49" charset="-122"/>
                <a:ea typeface="黑体" panose="02010609060101010101" pitchFamily="49" charset="-122"/>
              </a:rPr>
              <a:t>走弯路</a:t>
            </a:r>
          </a:p>
        </p:txBody>
      </p:sp>
      <p:sp>
        <p:nvSpPr>
          <p:cNvPr id="12" name="圆角矩形 11"/>
          <p:cNvSpPr/>
          <p:nvPr/>
        </p:nvSpPr>
        <p:spPr>
          <a:xfrm>
            <a:off x="4845549" y="5636598"/>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prstClr val="black"/>
                </a:solidFill>
                <a:latin typeface="黑体" panose="02010609060101010101" pitchFamily="49" charset="-122"/>
                <a:ea typeface="黑体" panose="02010609060101010101" pitchFamily="49" charset="-122"/>
              </a:rPr>
              <a:t>富强路</a:t>
            </a:r>
          </a:p>
        </p:txBody>
      </p:sp>
      <p:sp>
        <p:nvSpPr>
          <p:cNvPr id="13" name="圆角矩形 12"/>
          <p:cNvSpPr/>
          <p:nvPr/>
        </p:nvSpPr>
        <p:spPr>
          <a:xfrm>
            <a:off x="4856862" y="6310156"/>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prstClr val="black"/>
                </a:solidFill>
                <a:latin typeface="黑体" panose="02010609060101010101" pitchFamily="49" charset="-122"/>
                <a:ea typeface="黑体" panose="02010609060101010101" pitchFamily="49" charset="-122"/>
              </a:rPr>
              <a:t>新时代</a:t>
            </a:r>
          </a:p>
        </p:txBody>
      </p:sp>
      <p:sp>
        <p:nvSpPr>
          <p:cNvPr id="14" name="左大括号 13"/>
          <p:cNvSpPr/>
          <p:nvPr/>
        </p:nvSpPr>
        <p:spPr>
          <a:xfrm>
            <a:off x="6784014" y="166255"/>
            <a:ext cx="250223" cy="168024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5" name="左大括号 14"/>
          <p:cNvSpPr/>
          <p:nvPr/>
        </p:nvSpPr>
        <p:spPr>
          <a:xfrm>
            <a:off x="6784014" y="1925896"/>
            <a:ext cx="201508" cy="209782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6" name="圆角矩形 15"/>
          <p:cNvSpPr/>
          <p:nvPr/>
        </p:nvSpPr>
        <p:spPr>
          <a:xfrm>
            <a:off x="7034237" y="166255"/>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第一章：反对外国侵略的斗争</a:t>
            </a:r>
          </a:p>
        </p:txBody>
      </p:sp>
      <p:sp>
        <p:nvSpPr>
          <p:cNvPr id="17" name="圆角矩形 16"/>
          <p:cNvSpPr/>
          <p:nvPr/>
        </p:nvSpPr>
        <p:spPr>
          <a:xfrm>
            <a:off x="7061239" y="750726"/>
            <a:ext cx="3470524"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第二章：对国家出路的早期探索</a:t>
            </a:r>
          </a:p>
        </p:txBody>
      </p:sp>
      <p:sp>
        <p:nvSpPr>
          <p:cNvPr id="18" name="圆角矩形 17"/>
          <p:cNvSpPr/>
          <p:nvPr/>
        </p:nvSpPr>
        <p:spPr>
          <a:xfrm>
            <a:off x="7050233" y="1380840"/>
            <a:ext cx="3481530"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black"/>
                </a:solidFill>
                <a:latin typeface="黑体" panose="02010609060101010101" pitchFamily="49" charset="-122"/>
                <a:ea typeface="黑体" panose="02010609060101010101" pitchFamily="49" charset="-122"/>
              </a:rPr>
              <a:t>第三章：辛亥革命</a:t>
            </a:r>
          </a:p>
        </p:txBody>
      </p:sp>
      <p:sp>
        <p:nvSpPr>
          <p:cNvPr id="19" name="圆角矩形 18"/>
          <p:cNvSpPr/>
          <p:nvPr/>
        </p:nvSpPr>
        <p:spPr>
          <a:xfrm>
            <a:off x="7034237" y="1936573"/>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black"/>
                </a:solidFill>
                <a:latin typeface="黑体" panose="02010609060101010101" pitchFamily="49" charset="-122"/>
                <a:ea typeface="黑体" panose="02010609060101010101" pitchFamily="49" charset="-122"/>
              </a:rPr>
              <a:t>第四章：开天辟地的大事变</a:t>
            </a:r>
          </a:p>
        </p:txBody>
      </p:sp>
      <p:sp>
        <p:nvSpPr>
          <p:cNvPr id="20" name="圆角矩形 19"/>
          <p:cNvSpPr/>
          <p:nvPr/>
        </p:nvSpPr>
        <p:spPr>
          <a:xfrm>
            <a:off x="7034237" y="2542333"/>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black"/>
                </a:solidFill>
                <a:latin typeface="黑体" panose="02010609060101010101" pitchFamily="49" charset="-122"/>
                <a:ea typeface="黑体" panose="02010609060101010101" pitchFamily="49" charset="-122"/>
              </a:rPr>
              <a:t>第五章：中国革命的新道路</a:t>
            </a:r>
          </a:p>
        </p:txBody>
      </p:sp>
      <p:sp>
        <p:nvSpPr>
          <p:cNvPr id="21" name="圆角矩形 20"/>
          <p:cNvSpPr/>
          <p:nvPr/>
        </p:nvSpPr>
        <p:spPr>
          <a:xfrm>
            <a:off x="7034237" y="3119367"/>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black"/>
                </a:solidFill>
                <a:latin typeface="黑体" panose="02010609060101010101" pitchFamily="49" charset="-122"/>
                <a:ea typeface="黑体" panose="02010609060101010101" pitchFamily="49" charset="-122"/>
              </a:rPr>
              <a:t>第六章：中华民族的抗日战争</a:t>
            </a:r>
          </a:p>
        </p:txBody>
      </p:sp>
      <p:sp>
        <p:nvSpPr>
          <p:cNvPr id="23" name="圆角矩形 22"/>
          <p:cNvSpPr/>
          <p:nvPr/>
        </p:nvSpPr>
        <p:spPr>
          <a:xfrm>
            <a:off x="7034237" y="3680998"/>
            <a:ext cx="3497526"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black"/>
                </a:solidFill>
                <a:latin typeface="黑体" panose="02010609060101010101" pitchFamily="49" charset="-122"/>
                <a:ea typeface="黑体" panose="02010609060101010101" pitchFamily="49" charset="-122"/>
              </a:rPr>
              <a:t>第七章：为创建新中国而奋斗</a:t>
            </a:r>
          </a:p>
        </p:txBody>
      </p:sp>
      <p:sp>
        <p:nvSpPr>
          <p:cNvPr id="24" name="圆角矩形 23"/>
          <p:cNvSpPr/>
          <p:nvPr/>
        </p:nvSpPr>
        <p:spPr>
          <a:xfrm>
            <a:off x="7034235" y="4330345"/>
            <a:ext cx="4397703"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black"/>
                </a:solidFill>
                <a:latin typeface="黑体" panose="02010609060101010101" pitchFamily="49" charset="-122"/>
                <a:ea typeface="黑体" panose="02010609060101010101" pitchFamily="49" charset="-122"/>
              </a:rPr>
              <a:t>第八章：</a:t>
            </a:r>
            <a:r>
              <a:rPr lang="zh-CN" altLang="en-US" dirty="0">
                <a:solidFill>
                  <a:prstClr val="black"/>
                </a:solidFill>
                <a:latin typeface="黑体" panose="02010609060101010101" pitchFamily="49" charset="-122"/>
                <a:ea typeface="黑体" panose="02010609060101010101" pitchFamily="49" charset="-122"/>
                <a:sym typeface="Arial" panose="020B0604020202020204" pitchFamily="34" charset="0"/>
              </a:rPr>
              <a:t>社会主义基本制度的全面确立 </a:t>
            </a:r>
          </a:p>
        </p:txBody>
      </p:sp>
      <p:sp>
        <p:nvSpPr>
          <p:cNvPr id="25" name="圆角矩形 24"/>
          <p:cNvSpPr/>
          <p:nvPr/>
        </p:nvSpPr>
        <p:spPr>
          <a:xfrm>
            <a:off x="7036493" y="5011463"/>
            <a:ext cx="4411442"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pPr>
            <a:r>
              <a:rPr lang="zh-CN" altLang="en-US" dirty="0">
                <a:solidFill>
                  <a:prstClr val="black"/>
                </a:solidFill>
                <a:latin typeface="黑体" panose="02010609060101010101" pitchFamily="49" charset="-122"/>
                <a:ea typeface="黑体" panose="02010609060101010101" pitchFamily="49" charset="-122"/>
              </a:rPr>
              <a:t>第九章：</a:t>
            </a:r>
            <a:r>
              <a:rPr lang="zh-CN" altLang="en-US" dirty="0">
                <a:solidFill>
                  <a:prstClr val="black"/>
                </a:solidFill>
                <a:latin typeface="黑体" panose="02010609060101010101" pitchFamily="49" charset="-122"/>
                <a:ea typeface="黑体" panose="02010609060101010101" pitchFamily="49" charset="-122"/>
                <a:sym typeface="Arial" panose="020B0604020202020204" pitchFamily="34" charset="0"/>
              </a:rPr>
              <a:t>社会主义建设在探索中曲折发展</a:t>
            </a:r>
            <a:r>
              <a:rPr lang="zh-CN" altLang="en-US" dirty="0">
                <a:solidFill>
                  <a:prstClr val="white"/>
                </a:solidFill>
                <a:latin typeface="黑体" panose="02010609060101010101" pitchFamily="49" charset="-122"/>
                <a:ea typeface="黑体" panose="02010609060101010101" pitchFamily="49" charset="-122"/>
                <a:sym typeface="Arial" panose="020B0604020202020204" pitchFamily="34" charset="0"/>
              </a:rPr>
              <a:t> </a:t>
            </a:r>
          </a:p>
        </p:txBody>
      </p:sp>
      <p:sp>
        <p:nvSpPr>
          <p:cNvPr id="26" name="圆角矩形 25"/>
          <p:cNvSpPr/>
          <p:nvPr/>
        </p:nvSpPr>
        <p:spPr>
          <a:xfrm>
            <a:off x="7034237" y="5626613"/>
            <a:ext cx="4380777"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black"/>
                </a:solidFill>
                <a:latin typeface="黑体" panose="02010609060101010101" pitchFamily="49" charset="-122"/>
                <a:ea typeface="黑体" panose="02010609060101010101" pitchFamily="49" charset="-122"/>
              </a:rPr>
              <a:t>第十章：改革开放与现代化建设新时期</a:t>
            </a:r>
          </a:p>
        </p:txBody>
      </p:sp>
      <p:sp>
        <p:nvSpPr>
          <p:cNvPr id="27" name="圆角矩形 26"/>
          <p:cNvSpPr/>
          <p:nvPr/>
        </p:nvSpPr>
        <p:spPr>
          <a:xfrm>
            <a:off x="7034235" y="6310157"/>
            <a:ext cx="4380779"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prstClr val="white"/>
                </a:solidFill>
                <a:latin typeface="黑体" panose="02010609060101010101" pitchFamily="49" charset="-122"/>
                <a:ea typeface="黑体" panose="02010609060101010101" pitchFamily="49" charset="-122"/>
              </a:rPr>
              <a:t>第十一章：中国特色社会主义进入新时代</a:t>
            </a:r>
          </a:p>
        </p:txBody>
      </p:sp>
      <p:cxnSp>
        <p:nvCxnSpPr>
          <p:cNvPr id="28" name="直线连接符 27"/>
          <p:cNvCxnSpPr>
            <a:stCxn id="24" idx="1"/>
            <a:endCxn id="10" idx="3"/>
          </p:cNvCxnSpPr>
          <p:nvPr/>
        </p:nvCxnSpPr>
        <p:spPr>
          <a:xfrm flipH="1">
            <a:off x="6733309" y="4578948"/>
            <a:ext cx="300926" cy="4948"/>
          </a:xfrm>
          <a:prstGeom prst="line">
            <a:avLst/>
          </a:prstGeom>
        </p:spPr>
        <p:style>
          <a:lnRef idx="2">
            <a:schemeClr val="dk1"/>
          </a:lnRef>
          <a:fillRef idx="0">
            <a:schemeClr val="dk1"/>
          </a:fillRef>
          <a:effectRef idx="1">
            <a:schemeClr val="dk1"/>
          </a:effectRef>
          <a:fontRef idx="minor">
            <a:schemeClr val="tx1"/>
          </a:fontRef>
        </p:style>
      </p:cxnSp>
      <p:cxnSp>
        <p:nvCxnSpPr>
          <p:cNvPr id="41" name="直线连接符 40"/>
          <p:cNvCxnSpPr>
            <a:stCxn id="25" idx="1"/>
          </p:cNvCxnSpPr>
          <p:nvPr/>
        </p:nvCxnSpPr>
        <p:spPr>
          <a:xfrm flipH="1">
            <a:off x="6738091" y="5260066"/>
            <a:ext cx="298402" cy="0"/>
          </a:xfrm>
          <a:prstGeom prst="line">
            <a:avLst/>
          </a:prstGeom>
        </p:spPr>
        <p:style>
          <a:lnRef idx="2">
            <a:schemeClr val="dk1"/>
          </a:lnRef>
          <a:fillRef idx="0">
            <a:schemeClr val="dk1"/>
          </a:fillRef>
          <a:effectRef idx="1">
            <a:schemeClr val="dk1"/>
          </a:effectRef>
          <a:fontRef idx="minor">
            <a:schemeClr val="tx1"/>
          </a:fontRef>
        </p:style>
      </p:cxnSp>
      <p:cxnSp>
        <p:nvCxnSpPr>
          <p:cNvPr id="42" name="直线连接符 41"/>
          <p:cNvCxnSpPr>
            <a:stCxn id="26" idx="1"/>
          </p:cNvCxnSpPr>
          <p:nvPr/>
        </p:nvCxnSpPr>
        <p:spPr>
          <a:xfrm flipH="1" flipV="1">
            <a:off x="6738091" y="5866597"/>
            <a:ext cx="296146" cy="8619"/>
          </a:xfrm>
          <a:prstGeom prst="line">
            <a:avLst/>
          </a:prstGeom>
        </p:spPr>
        <p:style>
          <a:lnRef idx="2">
            <a:schemeClr val="dk1"/>
          </a:lnRef>
          <a:fillRef idx="0">
            <a:schemeClr val="dk1"/>
          </a:fillRef>
          <a:effectRef idx="1">
            <a:schemeClr val="dk1"/>
          </a:effectRef>
          <a:fontRef idx="minor">
            <a:schemeClr val="tx1"/>
          </a:fontRef>
        </p:style>
      </p:cxnSp>
      <p:cxnSp>
        <p:nvCxnSpPr>
          <p:cNvPr id="43" name="直线连接符 42"/>
          <p:cNvCxnSpPr/>
          <p:nvPr/>
        </p:nvCxnSpPr>
        <p:spPr>
          <a:xfrm flipH="1" flipV="1">
            <a:off x="6753982" y="6558758"/>
            <a:ext cx="280253" cy="2957"/>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763955743"/>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3026557"/>
            <a:ext cx="2088504" cy="1283792"/>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中国特色社会主义进入新时代</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4" name="圆角矩形 3"/>
          <p:cNvSpPr/>
          <p:nvPr/>
        </p:nvSpPr>
        <p:spPr>
          <a:xfrm>
            <a:off x="2436551" y="1125167"/>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第一节：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6" name="圆角矩形 5"/>
          <p:cNvSpPr/>
          <p:nvPr/>
        </p:nvSpPr>
        <p:spPr>
          <a:xfrm>
            <a:off x="2470608" y="5225634"/>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第三节：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不断谱写实现中华民族伟大复兴的新篇章</a:t>
            </a:r>
          </a:p>
        </p:txBody>
      </p:sp>
      <p:sp>
        <p:nvSpPr>
          <p:cNvPr id="14" name="圆角矩形 13"/>
          <p:cNvSpPr/>
          <p:nvPr/>
        </p:nvSpPr>
        <p:spPr>
          <a:xfrm>
            <a:off x="2453580" y="3160886"/>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第二节：</a:t>
            </a:r>
          </a:p>
          <a:p>
            <a:pPr algn="ctr">
              <a:spcBef>
                <a:spcPct val="20000"/>
              </a:spcBef>
            </a:pP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11" name="左大括号 10"/>
          <p:cNvSpPr/>
          <p:nvPr/>
        </p:nvSpPr>
        <p:spPr>
          <a:xfrm>
            <a:off x="6114826" y="449806"/>
            <a:ext cx="200357" cy="237859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2" name="圆角矩形 11"/>
          <p:cNvSpPr/>
          <p:nvPr/>
        </p:nvSpPr>
        <p:spPr>
          <a:xfrm>
            <a:off x="6315183" y="446544"/>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全面建设小康社会目标和实现民族复兴中国梦</a:t>
            </a:r>
          </a:p>
        </p:txBody>
      </p:sp>
      <p:sp>
        <p:nvSpPr>
          <p:cNvPr id="13" name="圆角矩形 12"/>
          <p:cNvSpPr/>
          <p:nvPr/>
        </p:nvSpPr>
        <p:spPr>
          <a:xfrm>
            <a:off x="6341562" y="217715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6" name="圆角矩形 15"/>
          <p:cNvSpPr/>
          <p:nvPr/>
        </p:nvSpPr>
        <p:spPr>
          <a:xfrm>
            <a:off x="6341562" y="1313478"/>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“四个全面”战略布局</a:t>
            </a:r>
          </a:p>
        </p:txBody>
      </p:sp>
      <p:sp>
        <p:nvSpPr>
          <p:cNvPr id="15" name="文本框 14"/>
          <p:cNvSpPr txBox="1"/>
          <p:nvPr/>
        </p:nvSpPr>
        <p:spPr>
          <a:xfrm>
            <a:off x="9301163" y="6211669"/>
            <a:ext cx="3043237" cy="646331"/>
          </a:xfrm>
          <a:prstGeom prst="rect">
            <a:avLst/>
          </a:prstGeom>
          <a:noFill/>
        </p:spPr>
        <p:txBody>
          <a:bodyPr wrap="square" rtlCol="0">
            <a:spAutoFit/>
          </a:bodyPr>
          <a:lstStyle/>
          <a:p>
            <a:r>
              <a:rPr kumimoji="1" lang="zh-CN" altLang="en-US" dirty="0"/>
              <a:t>章节详细知识点解析及</a:t>
            </a:r>
            <a:endParaRPr kumimoji="1" lang="en-US" altLang="zh-CN" dirty="0"/>
          </a:p>
          <a:p>
            <a:r>
              <a:rPr kumimoji="1" lang="zh-CN" altLang="en-US" dirty="0"/>
              <a:t>题目练习见尚德教材</a:t>
            </a:r>
            <a:r>
              <a:rPr lang="en-US" altLang="zh-CN" dirty="0"/>
              <a:t>266</a:t>
            </a:r>
            <a:r>
              <a:rPr kumimoji="1" lang="zh-CN" altLang="en-US" dirty="0"/>
              <a:t>页</a:t>
            </a:r>
          </a:p>
        </p:txBody>
      </p:sp>
    </p:spTree>
    <p:extLst>
      <p:ext uri="{BB962C8B-B14F-4D97-AF65-F5344CB8AC3E}">
        <p14:creationId xmlns:p14="http://schemas.microsoft.com/office/powerpoint/2010/main" val="1269974809"/>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419100" y="1896023"/>
            <a:ext cx="10898505" cy="4832092"/>
          </a:xfrm>
          <a:prstGeom prst="rect">
            <a:avLst/>
          </a:prstGeom>
          <a:noFill/>
        </p:spPr>
        <p:txBody>
          <a:bodyPr wrap="square" rtlCol="0" anchor="t">
            <a:spAutoFit/>
          </a:bodyPr>
          <a:lstStyle/>
          <a:p>
            <a:pPr>
              <a:lnSpc>
                <a:spcPct val="150000"/>
              </a:lnSpc>
            </a:pPr>
            <a:r>
              <a:rPr lang="zh-CN" altLang="en-US" sz="3200" dirty="0">
                <a:solidFill>
                  <a:prstClr val="black"/>
                </a:solidFill>
                <a:latin typeface="黑体" panose="02010609060101010101" pitchFamily="49" charset="-122"/>
                <a:ea typeface="黑体" panose="02010609060101010101" pitchFamily="49" charset="-122"/>
              </a:rPr>
              <a:t>中共十八大</a:t>
            </a:r>
            <a:r>
              <a:rPr lang="en-US" altLang="zh-CN"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中国梦</a:t>
            </a:r>
            <a:r>
              <a:rPr lang="en-US" altLang="zh-CN" sz="2000"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十二届人大一次会议</a:t>
            </a:r>
            <a:endParaRPr lang="en-US" altLang="zh-CN" sz="2000" b="1"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dirty="0">
                <a:solidFill>
                  <a:srgbClr val="C00000"/>
                </a:solidFill>
                <a:latin typeface="黑体" panose="02010609060101010101" pitchFamily="49" charset="-122"/>
                <a:ea typeface="黑体" panose="02010609060101010101" pitchFamily="49" charset="-122"/>
                <a:cs typeface="黑体" panose="02010609060101010101" pitchFamily="49" charset="-122"/>
              </a:rPr>
              <a:t>科学发展观</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成为党的指导思想。</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prstClr val="black"/>
                </a:solidFill>
                <a:latin typeface="黑体" panose="02010609060101010101" pitchFamily="49" charset="-122"/>
                <a:ea typeface="黑体" panose="02010609060101010101" pitchFamily="49" charset="-122"/>
                <a:cs typeface="黑体" panose="02010609060101010101" pitchFamily="49" charset="-122"/>
              </a:rPr>
              <a:t>中国特色社会主义的</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总依据</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：社会主义初级阶段，</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                   总布局</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：经济、政治、文化、社会、生态文明建设五位一体，</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                   总任务</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：实现社会主义现代化和中华民族伟大复兴。</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prstClr val="black"/>
                </a:solidFill>
                <a:latin typeface="黑体" panose="02010609060101010101" pitchFamily="49" charset="-122"/>
                <a:ea typeface="黑体" panose="02010609060101010101" pitchFamily="49" charset="-122"/>
                <a:cs typeface="黑体" panose="02010609060101010101" pitchFamily="49" charset="-122"/>
              </a:rPr>
              <a:t>目标：</a:t>
            </a:r>
            <a:r>
              <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rPr>
              <a:t>2020</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年</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全面建成小康社会</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b="1" dirty="0">
                <a:solidFill>
                  <a:prstClr val="black"/>
                </a:solidFill>
                <a:latin typeface="黑体" panose="02010609060101010101" pitchFamily="49" charset="-122"/>
                <a:ea typeface="黑体" panose="02010609060101010101" pitchFamily="49" charset="-122"/>
                <a:cs typeface="黑体" panose="02010609060101010101" pitchFamily="49" charset="-122"/>
              </a:rPr>
              <a:t> 意义：</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开启了</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中国特色社会主义新时代。</a:t>
            </a:r>
          </a:p>
          <a:p>
            <a:endParaRPr lang="zh-CN" altLang="en-US" sz="2000" dirty="0">
              <a:solidFill>
                <a:prstClr val="black"/>
              </a:solidFill>
            </a:endParaRPr>
          </a:p>
        </p:txBody>
      </p:sp>
      <p:pic>
        <p:nvPicPr>
          <p:cNvPr id="10" name="Picture 2" descr="C:\Users\User\Documents\263EM\chuzi@sunlands.com\history\user\image\0a2b8d88-43cd-46c8-836a-beea4a59c9d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6351" y="2084468"/>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1" name="圆角矩形 10"/>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prstClr val="white"/>
              </a:solidFill>
              <a:latin typeface="方正粗倩简体" panose="03000509000000000000" pitchFamily="65" charset="-122"/>
              <a:ea typeface="方正粗倩简体" panose="03000509000000000000" pitchFamily="65" charset="-122"/>
            </a:endParaRPr>
          </a:p>
        </p:txBody>
      </p:sp>
      <p:sp>
        <p:nvSpPr>
          <p:cNvPr id="12" name="圆角矩形 11"/>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3" name="左大括号 12"/>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5" name="圆角矩形 14"/>
          <p:cNvSpPr/>
          <p:nvPr/>
        </p:nvSpPr>
        <p:spPr>
          <a:xfrm>
            <a:off x="9061901" y="32442"/>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全面建设小康社会目标和实现民族复兴中国梦</a:t>
            </a:r>
          </a:p>
        </p:txBody>
      </p:sp>
      <p:sp>
        <p:nvSpPr>
          <p:cNvPr id="16" name="圆角矩形 15"/>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7" name="圆角矩形 16"/>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“四个全面”战略布局</a:t>
            </a:r>
          </a:p>
        </p:txBody>
      </p:sp>
      <p:sp>
        <p:nvSpPr>
          <p:cNvPr id="19" name="文本框 18"/>
          <p:cNvSpPr txBox="1"/>
          <p:nvPr/>
        </p:nvSpPr>
        <p:spPr>
          <a:xfrm>
            <a:off x="10335666" y="6226254"/>
            <a:ext cx="2838275" cy="646331"/>
          </a:xfrm>
          <a:prstGeom prst="rect">
            <a:avLst/>
          </a:prstGeom>
          <a:noFill/>
        </p:spPr>
        <p:txBody>
          <a:bodyPr wrap="square" rtlCol="0">
            <a:spAutoFit/>
          </a:bodyPr>
          <a:lstStyle/>
          <a:p>
            <a:r>
              <a:rPr kumimoji="1" lang="zh-CN" altLang="en-US" dirty="0"/>
              <a:t>知识点详解见</a:t>
            </a:r>
            <a:endParaRPr kumimoji="1" lang="en-US" altLang="zh-CN" dirty="0"/>
          </a:p>
          <a:p>
            <a:r>
              <a:rPr kumimoji="1" lang="zh-CN" altLang="en-US" dirty="0"/>
              <a:t>尚德教材</a:t>
            </a:r>
            <a:r>
              <a:rPr kumimoji="1" lang="en-US" altLang="zh-CN" dirty="0"/>
              <a:t>267</a:t>
            </a:r>
            <a:r>
              <a:rPr kumimoji="1" lang="zh-CN" altLang="en-US" dirty="0"/>
              <a:t>页</a:t>
            </a:r>
          </a:p>
        </p:txBody>
      </p:sp>
      <p:sp>
        <p:nvSpPr>
          <p:cNvPr id="20" name="五边形 19"/>
          <p:cNvSpPr/>
          <p:nvPr/>
        </p:nvSpPr>
        <p:spPr>
          <a:xfrm>
            <a:off x="10220631" y="6180764"/>
            <a:ext cx="1971369" cy="693964"/>
          </a:xfrm>
          <a:prstGeom prst="homePlat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511314398"/>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419100" y="1896023"/>
            <a:ext cx="10898505" cy="4832092"/>
          </a:xfrm>
          <a:prstGeom prst="rect">
            <a:avLst/>
          </a:prstGeom>
          <a:noFill/>
        </p:spPr>
        <p:txBody>
          <a:bodyPr wrap="square" rtlCol="0" anchor="t">
            <a:spAutoFit/>
          </a:bodyPr>
          <a:lstStyle/>
          <a:p>
            <a:pPr>
              <a:lnSpc>
                <a:spcPct val="150000"/>
              </a:lnSpc>
            </a:pPr>
            <a:r>
              <a:rPr lang="zh-CN" altLang="en-US" sz="3200" dirty="0">
                <a:solidFill>
                  <a:prstClr val="black"/>
                </a:solidFill>
                <a:latin typeface="黑体" panose="02010609060101010101" pitchFamily="49" charset="-122"/>
                <a:ea typeface="黑体" panose="02010609060101010101" pitchFamily="49" charset="-122"/>
              </a:rPr>
              <a:t>中共十八大</a:t>
            </a:r>
            <a:r>
              <a:rPr lang="en-US" altLang="zh-CN"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中国梦</a:t>
            </a:r>
            <a:r>
              <a:rPr lang="en-US" altLang="zh-CN" sz="2000"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十二届人大一次会议</a:t>
            </a:r>
            <a:endParaRPr lang="en-US" altLang="zh-CN" sz="2000" b="1"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u="sng"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成为党的指导思想。</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prstClr val="black"/>
                </a:solidFill>
                <a:latin typeface="黑体" panose="02010609060101010101" pitchFamily="49" charset="-122"/>
                <a:ea typeface="黑体" panose="02010609060101010101" pitchFamily="49" charset="-122"/>
                <a:cs typeface="黑体" panose="02010609060101010101" pitchFamily="49" charset="-122"/>
              </a:rPr>
              <a:t>中国特色社会主义的</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总依据</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a:t>
            </a:r>
            <a:r>
              <a:rPr lang="zh-CN" altLang="en-US" sz="2000" u="sng"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：经济、政治、文化、社会、生态文明建设五位一体，</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                   总任务</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a:t>
            </a:r>
            <a:r>
              <a:rPr lang="zh-CN" altLang="en-US" sz="2000" u="sng"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和中华民族伟大复兴。</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prstClr val="black"/>
                </a:solidFill>
                <a:latin typeface="黑体" panose="02010609060101010101" pitchFamily="49" charset="-122"/>
                <a:ea typeface="黑体" panose="02010609060101010101" pitchFamily="49" charset="-122"/>
                <a:cs typeface="黑体" panose="02010609060101010101" pitchFamily="49" charset="-122"/>
              </a:rPr>
              <a:t>目标：</a:t>
            </a:r>
            <a:r>
              <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rPr>
              <a:t>2020</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年</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b="1" dirty="0">
                <a:solidFill>
                  <a:prstClr val="black"/>
                </a:solidFill>
                <a:latin typeface="黑体" panose="02010609060101010101" pitchFamily="49" charset="-122"/>
                <a:ea typeface="黑体" panose="02010609060101010101" pitchFamily="49" charset="-122"/>
                <a:cs typeface="黑体" panose="02010609060101010101" pitchFamily="49" charset="-122"/>
              </a:rPr>
              <a:t> 意义：</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开启了</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新时代。</a:t>
            </a:r>
          </a:p>
          <a:p>
            <a:endParaRPr lang="zh-CN" altLang="en-US" sz="2000" dirty="0">
              <a:solidFill>
                <a:prstClr val="black"/>
              </a:solidFill>
            </a:endParaRPr>
          </a:p>
        </p:txBody>
      </p:sp>
      <p:pic>
        <p:nvPicPr>
          <p:cNvPr id="10" name="Picture 2" descr="C:\Users\User\Documents\263EM\chuzi@sunlands.com\history\user\image\0a2b8d88-43cd-46c8-836a-beea4a59c9d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6351" y="2096111"/>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1" name="圆角矩形 10"/>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prstClr val="white"/>
              </a:solidFill>
              <a:latin typeface="方正粗倩简体" panose="03000509000000000000" pitchFamily="65" charset="-122"/>
              <a:ea typeface="方正粗倩简体" panose="03000509000000000000" pitchFamily="65" charset="-122"/>
            </a:endParaRPr>
          </a:p>
        </p:txBody>
      </p:sp>
      <p:sp>
        <p:nvSpPr>
          <p:cNvPr id="14" name="圆角矩形 13"/>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5" name="左大括号 14"/>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6" name="圆角矩形 15"/>
          <p:cNvSpPr/>
          <p:nvPr/>
        </p:nvSpPr>
        <p:spPr>
          <a:xfrm>
            <a:off x="9061901" y="32442"/>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全面建设小康社会目标和实现民族复兴中国梦</a:t>
            </a:r>
          </a:p>
        </p:txBody>
      </p:sp>
      <p:sp>
        <p:nvSpPr>
          <p:cNvPr id="17" name="圆角矩形 16"/>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8" name="圆角矩形 17"/>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“四个全面”战略布局</a:t>
            </a:r>
          </a:p>
        </p:txBody>
      </p:sp>
    </p:spTree>
    <p:extLst>
      <p:ext uri="{BB962C8B-B14F-4D97-AF65-F5344CB8AC3E}">
        <p14:creationId xmlns:p14="http://schemas.microsoft.com/office/powerpoint/2010/main" val="494885599"/>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419100" y="1896023"/>
            <a:ext cx="10898505" cy="4832092"/>
          </a:xfrm>
          <a:prstGeom prst="rect">
            <a:avLst/>
          </a:prstGeom>
          <a:noFill/>
        </p:spPr>
        <p:txBody>
          <a:bodyPr wrap="square" rtlCol="0" anchor="t">
            <a:spAutoFit/>
          </a:bodyPr>
          <a:lstStyle/>
          <a:p>
            <a:pPr>
              <a:lnSpc>
                <a:spcPct val="150000"/>
              </a:lnSpc>
            </a:pPr>
            <a:r>
              <a:rPr lang="zh-CN" altLang="en-US" sz="3200" dirty="0">
                <a:solidFill>
                  <a:prstClr val="black"/>
                </a:solidFill>
                <a:latin typeface="黑体" panose="02010609060101010101" pitchFamily="49" charset="-122"/>
                <a:ea typeface="黑体" panose="02010609060101010101" pitchFamily="49" charset="-122"/>
              </a:rPr>
              <a:t>中共十八大</a:t>
            </a:r>
            <a:r>
              <a:rPr lang="en-US" altLang="zh-CN"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中国梦</a:t>
            </a:r>
            <a:r>
              <a:rPr lang="en-US" altLang="zh-CN" sz="2000"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十二届人大一次会议</a:t>
            </a:r>
            <a:endParaRPr lang="en-US" altLang="zh-CN" sz="2000" b="1"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dirty="0">
                <a:solidFill>
                  <a:srgbClr val="C00000"/>
                </a:solidFill>
                <a:latin typeface="黑体" panose="02010609060101010101" pitchFamily="49" charset="-122"/>
                <a:ea typeface="黑体" panose="02010609060101010101" pitchFamily="49" charset="-122"/>
                <a:cs typeface="黑体" panose="02010609060101010101" pitchFamily="49" charset="-122"/>
              </a:rPr>
              <a:t>科学发展观</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成为党的指导思想。</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prstClr val="black"/>
                </a:solidFill>
                <a:latin typeface="黑体" panose="02010609060101010101" pitchFamily="49" charset="-122"/>
                <a:ea typeface="黑体" panose="02010609060101010101" pitchFamily="49" charset="-122"/>
                <a:cs typeface="黑体" panose="02010609060101010101" pitchFamily="49" charset="-122"/>
              </a:rPr>
              <a:t>中国特色社会主义的</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总依据</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：社会主义初级阶段，</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                   总布局</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：经济、政治、文化、社会、生态文明建设五位一体，</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                   总任务</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：实现社会主义现代化和中华民族伟大复兴。</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prstClr val="black"/>
                </a:solidFill>
                <a:latin typeface="黑体" panose="02010609060101010101" pitchFamily="49" charset="-122"/>
                <a:ea typeface="黑体" panose="02010609060101010101" pitchFamily="49" charset="-122"/>
                <a:cs typeface="黑体" panose="02010609060101010101" pitchFamily="49" charset="-122"/>
              </a:rPr>
              <a:t>目标：</a:t>
            </a:r>
            <a:r>
              <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rPr>
              <a:t>2020</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年</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全面建成小康社会</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b="1" dirty="0">
                <a:solidFill>
                  <a:prstClr val="black"/>
                </a:solidFill>
                <a:latin typeface="黑体" panose="02010609060101010101" pitchFamily="49" charset="-122"/>
                <a:ea typeface="黑体" panose="02010609060101010101" pitchFamily="49" charset="-122"/>
                <a:cs typeface="黑体" panose="02010609060101010101" pitchFamily="49" charset="-122"/>
              </a:rPr>
              <a:t> 意义：</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开启了</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中国特色社会主义新时代。</a:t>
            </a:r>
          </a:p>
          <a:p>
            <a:endParaRPr lang="zh-CN" altLang="en-US" sz="2000" dirty="0">
              <a:solidFill>
                <a:prstClr val="black"/>
              </a:solidFill>
            </a:endParaRPr>
          </a:p>
        </p:txBody>
      </p:sp>
      <p:pic>
        <p:nvPicPr>
          <p:cNvPr id="10" name="Picture 2" descr="C:\Users\User\Documents\263EM\chuzi@sunlands.com\history\user\image\0a2b8d88-43cd-46c8-836a-beea4a59c9d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6351" y="2169438"/>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1" name="圆角矩形 10"/>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solidFill>
                <a:prstClr val="white"/>
              </a:solidFill>
              <a:latin typeface="方正粗倩简体" panose="03000509000000000000" pitchFamily="65" charset="-122"/>
              <a:ea typeface="方正粗倩简体" panose="03000509000000000000" pitchFamily="65" charset="-122"/>
            </a:endParaRPr>
          </a:p>
        </p:txBody>
      </p:sp>
      <p:sp>
        <p:nvSpPr>
          <p:cNvPr id="14" name="圆角矩形 13"/>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5" name="左大括号 14"/>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6" name="圆角矩形 15"/>
          <p:cNvSpPr/>
          <p:nvPr/>
        </p:nvSpPr>
        <p:spPr>
          <a:xfrm>
            <a:off x="9061901" y="32442"/>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全面建设小康社会目标和实现民族复兴中国梦</a:t>
            </a:r>
          </a:p>
        </p:txBody>
      </p:sp>
      <p:sp>
        <p:nvSpPr>
          <p:cNvPr id="17" name="圆角矩形 16"/>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8" name="圆角矩形 17"/>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“四个全面”战略布局</a:t>
            </a:r>
          </a:p>
        </p:txBody>
      </p:sp>
    </p:spTree>
    <p:extLst>
      <p:ext uri="{BB962C8B-B14F-4D97-AF65-F5344CB8AC3E}">
        <p14:creationId xmlns:p14="http://schemas.microsoft.com/office/powerpoint/2010/main" val="755520411"/>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293533" y="1894350"/>
            <a:ext cx="10898505" cy="3631763"/>
          </a:xfrm>
          <a:prstGeom prst="rect">
            <a:avLst/>
          </a:prstGeom>
          <a:noFill/>
        </p:spPr>
        <p:txBody>
          <a:bodyPr wrap="square" rtlCol="0" anchor="t">
            <a:spAutoFit/>
          </a:bodyPr>
          <a:lstStyle/>
          <a:p>
            <a:pPr>
              <a:lnSpc>
                <a:spcPct val="150000"/>
              </a:lnSpc>
            </a:pPr>
            <a:r>
              <a:rPr lang="zh-CN" altLang="en-US" sz="2000" dirty="0">
                <a:solidFill>
                  <a:prstClr val="black"/>
                </a:solidFill>
                <a:latin typeface="黑体" panose="02010609060101010101" pitchFamily="49" charset="-122"/>
                <a:ea typeface="黑体" panose="02010609060101010101" pitchFamily="49" charset="-122"/>
              </a:rPr>
              <a:t>中共十八大</a:t>
            </a:r>
            <a:r>
              <a:rPr lang="en-US" altLang="zh-CN" dirty="0">
                <a:solidFill>
                  <a:prstClr val="black"/>
                </a:solidFill>
                <a:latin typeface="黑体" panose="02010609060101010101" pitchFamily="49" charset="-122"/>
                <a:ea typeface="黑体" panose="02010609060101010101" pitchFamily="49" charset="-122"/>
              </a:rPr>
              <a:t>——</a:t>
            </a:r>
            <a:r>
              <a:rPr lang="zh-CN" altLang="en-US" sz="3600" dirty="0">
                <a:solidFill>
                  <a:prstClr val="black"/>
                </a:solidFill>
                <a:latin typeface="黑体" panose="02010609060101010101" pitchFamily="49" charset="-122"/>
                <a:ea typeface="黑体" panose="02010609060101010101" pitchFamily="49" charset="-122"/>
              </a:rPr>
              <a:t>中国梦</a:t>
            </a:r>
            <a:r>
              <a:rPr lang="en-US" altLang="zh-CN"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十二届人大一次会议</a:t>
            </a:r>
            <a:endParaRPr lang="en-US" altLang="zh-CN" sz="2000" dirty="0">
              <a:solidFill>
                <a:prstClr val="black"/>
              </a:solidFill>
              <a:latin typeface="黑体" panose="02010609060101010101" pitchFamily="49" charset="-122"/>
              <a:ea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endParaRPr>
          </a:p>
          <a:p>
            <a:pPr>
              <a:lnSpc>
                <a:spcPct val="150000"/>
              </a:lnSpc>
            </a:pPr>
            <a:r>
              <a:rPr lang="zh-CN" altLang="en-US" sz="2400" b="1" dirty="0">
                <a:solidFill>
                  <a:srgbClr val="C00000"/>
                </a:solidFill>
                <a:latin typeface="黑体" panose="02010609060101010101" pitchFamily="49" charset="-122"/>
                <a:ea typeface="黑体" panose="02010609060101010101" pitchFamily="49" charset="-122"/>
              </a:rPr>
              <a:t>习近平</a:t>
            </a:r>
            <a:r>
              <a:rPr lang="zh-CN" altLang="en-US" sz="2400" dirty="0">
                <a:solidFill>
                  <a:prstClr val="black"/>
                </a:solidFill>
                <a:latin typeface="黑体" panose="02010609060101010101" pitchFamily="49" charset="-122"/>
                <a:ea typeface="黑体" panose="02010609060101010101" pitchFamily="49" charset="-122"/>
              </a:rPr>
              <a:t>参观“</a:t>
            </a:r>
            <a:r>
              <a:rPr lang="zh-CN" altLang="en-US" sz="2400" b="1" dirty="0">
                <a:solidFill>
                  <a:srgbClr val="C00000"/>
                </a:solidFill>
                <a:latin typeface="黑体" panose="02010609060101010101" pitchFamily="49" charset="-122"/>
                <a:ea typeface="黑体" panose="02010609060101010101" pitchFamily="49" charset="-122"/>
              </a:rPr>
              <a:t>复兴之路</a:t>
            </a:r>
            <a:r>
              <a:rPr lang="zh-CN" altLang="en-US" sz="2400" dirty="0">
                <a:solidFill>
                  <a:prstClr val="black"/>
                </a:solidFill>
                <a:latin typeface="黑体" panose="02010609060101010101" pitchFamily="49" charset="-122"/>
                <a:ea typeface="黑体" panose="02010609060101010101" pitchFamily="49" charset="-122"/>
              </a:rPr>
              <a:t>”展览时，明确提出实现中华民族伟大复兴就是中华民族近代以来最伟大的梦想</a:t>
            </a:r>
            <a:endParaRPr lang="en-US" altLang="zh-CN" sz="2400" dirty="0">
              <a:solidFill>
                <a:prstClr val="black"/>
              </a:solidFill>
              <a:latin typeface="黑体" panose="02010609060101010101" pitchFamily="49" charset="-122"/>
              <a:ea typeface="黑体" panose="02010609060101010101" pitchFamily="49" charset="-122"/>
            </a:endParaRPr>
          </a:p>
          <a:p>
            <a:endParaRPr lang="en-US" altLang="zh-CN" sz="2400" b="1"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solidFill>
                <a:prstClr val="black"/>
              </a:solidFill>
            </a:endParaRPr>
          </a:p>
        </p:txBody>
      </p:sp>
      <p:pic>
        <p:nvPicPr>
          <p:cNvPr id="11"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822" y="2082830"/>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4" name="圆角矩形 13"/>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5" name="左大括号 14"/>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6" name="圆角矩形 15"/>
          <p:cNvSpPr/>
          <p:nvPr/>
        </p:nvSpPr>
        <p:spPr>
          <a:xfrm>
            <a:off x="9061901" y="32442"/>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全面建设小康社会目标和实现民族复兴中国梦</a:t>
            </a:r>
          </a:p>
        </p:txBody>
      </p:sp>
      <p:sp>
        <p:nvSpPr>
          <p:cNvPr id="17" name="圆角矩形 16"/>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8" name="圆角矩形 17"/>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“四个全面”战略布局</a:t>
            </a:r>
          </a:p>
        </p:txBody>
      </p:sp>
      <p:sp>
        <p:nvSpPr>
          <p:cNvPr id="10" name="文本框 9"/>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11.1.1</a:t>
            </a:r>
            <a:r>
              <a:rPr lang="zh-CN" altLang="en-US" dirty="0">
                <a:solidFill>
                  <a:schemeClr val="bg1"/>
                </a:solidFill>
              </a:rPr>
              <a:t>全面建成小康社会目标的确定和实现民族复兴中国梦的提出</a:t>
            </a:r>
          </a:p>
        </p:txBody>
      </p:sp>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0917" y="4364323"/>
            <a:ext cx="3240532" cy="2398910"/>
          </a:xfrm>
          <a:prstGeom prst="rect">
            <a:avLst/>
          </a:prstGeom>
        </p:spPr>
      </p:pic>
    </p:spTree>
    <p:extLst>
      <p:ext uri="{BB962C8B-B14F-4D97-AF65-F5344CB8AC3E}">
        <p14:creationId xmlns:p14="http://schemas.microsoft.com/office/powerpoint/2010/main" val="3367972104"/>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293533" y="1969201"/>
            <a:ext cx="10898505" cy="3908762"/>
          </a:xfrm>
          <a:prstGeom prst="rect">
            <a:avLst/>
          </a:prstGeom>
          <a:noFill/>
        </p:spPr>
        <p:txBody>
          <a:bodyPr wrap="square" rtlCol="0" anchor="t">
            <a:spAutoFit/>
          </a:bodyPr>
          <a:lstStyle/>
          <a:p>
            <a:pPr>
              <a:lnSpc>
                <a:spcPct val="150000"/>
              </a:lnSpc>
            </a:pPr>
            <a:r>
              <a:rPr lang="zh-CN" altLang="en-US" sz="2000" dirty="0">
                <a:solidFill>
                  <a:prstClr val="black"/>
                </a:solidFill>
                <a:latin typeface="黑体" panose="02010609060101010101" pitchFamily="49" charset="-122"/>
                <a:ea typeface="黑体" panose="02010609060101010101" pitchFamily="49" charset="-122"/>
              </a:rPr>
              <a:t>中共十八大</a:t>
            </a:r>
            <a:r>
              <a:rPr lang="en-US" altLang="zh-CN"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中国梦</a:t>
            </a:r>
            <a:r>
              <a:rPr lang="en-US" altLang="zh-CN" dirty="0">
                <a:solidFill>
                  <a:prstClr val="black"/>
                </a:solidFill>
                <a:latin typeface="黑体" panose="02010609060101010101" pitchFamily="49" charset="-122"/>
                <a:ea typeface="黑体" panose="02010609060101010101" pitchFamily="49" charset="-122"/>
              </a:rPr>
              <a:t>——</a:t>
            </a:r>
            <a:r>
              <a:rPr lang="zh-CN" altLang="en-US" sz="3200" dirty="0">
                <a:solidFill>
                  <a:prstClr val="black"/>
                </a:solidFill>
                <a:latin typeface="黑体" panose="02010609060101010101" pitchFamily="49" charset="-122"/>
                <a:ea typeface="黑体" panose="02010609060101010101" pitchFamily="49" charset="-122"/>
              </a:rPr>
              <a:t>十二届人大一次会议</a:t>
            </a:r>
            <a:endParaRPr lang="en-US" altLang="zh-CN" sz="3200" dirty="0">
              <a:solidFill>
                <a:prstClr val="black"/>
              </a:solidFill>
              <a:latin typeface="黑体" panose="02010609060101010101" pitchFamily="49" charset="-122"/>
              <a:ea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中国梦内涵：</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实现中国梦就是要实现</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国家富强、民族振兴、人民幸福</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实现中国梦必须走</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中国道路</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，即中国特色社会主义道路；</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实现中国梦必须弘扬</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中国精神</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实现中国梦必须凝聚</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中国力量</a:t>
            </a:r>
            <a:endParaRPr lang="en-US" altLang="zh-CN" sz="2000" b="1" dirty="0">
              <a:solidFill>
                <a:srgbClr val="C00000"/>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solidFill>
                <a:prstClr val="black"/>
              </a:solidFill>
            </a:endParaRPr>
          </a:p>
        </p:txBody>
      </p:sp>
      <p:pic>
        <p:nvPicPr>
          <p:cNvPr id="10"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4090" y="2100462"/>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3" name="圆角矩形 12"/>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4" name="左大括号 13"/>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5" name="圆角矩形 14"/>
          <p:cNvSpPr/>
          <p:nvPr/>
        </p:nvSpPr>
        <p:spPr>
          <a:xfrm>
            <a:off x="9061901" y="32442"/>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全面建设小康社会目标和实现民族复兴中国梦</a:t>
            </a:r>
          </a:p>
        </p:txBody>
      </p:sp>
      <p:sp>
        <p:nvSpPr>
          <p:cNvPr id="16" name="圆角矩形 15"/>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7" name="圆角矩形 16"/>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“四个全面”战略布局</a:t>
            </a:r>
          </a:p>
        </p:txBody>
      </p:sp>
      <p:sp>
        <p:nvSpPr>
          <p:cNvPr id="11" name="文本框 10"/>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11.1.1</a:t>
            </a:r>
            <a:r>
              <a:rPr lang="zh-CN" altLang="en-US" dirty="0">
                <a:solidFill>
                  <a:schemeClr val="bg1"/>
                </a:solidFill>
              </a:rPr>
              <a:t>全面建成小康社会目标的确定和实现民族复兴中国梦的提出</a:t>
            </a:r>
          </a:p>
        </p:txBody>
      </p:sp>
      <p:sp>
        <p:nvSpPr>
          <p:cNvPr id="12" name="矩形 11"/>
          <p:cNvSpPr/>
          <p:nvPr/>
        </p:nvSpPr>
        <p:spPr>
          <a:xfrm>
            <a:off x="6712514" y="3738916"/>
            <a:ext cx="877163" cy="369332"/>
          </a:xfrm>
          <a:prstGeom prst="rect">
            <a:avLst/>
          </a:prstGeom>
          <a:solidFill>
            <a:srgbClr val="FFFF00"/>
          </a:solidFill>
        </p:spPr>
        <p:txBody>
          <a:bodyPr wrap="none">
            <a:spAutoFit/>
          </a:bodyPr>
          <a:lstStyle/>
          <a:p>
            <a:r>
              <a:rPr lang="zh-CN" altLang="en-US" smtClean="0">
                <a:latin typeface="黑体" panose="02010609060101010101" pitchFamily="49" charset="-122"/>
                <a:ea typeface="黑体" panose="02010609060101010101" pitchFamily="49" charset="-122"/>
                <a:cs typeface="黑体" panose="02010609060101010101" pitchFamily="49" charset="-122"/>
              </a:rPr>
              <a:t>最核心</a:t>
            </a:r>
            <a:endParaRPr lang="zh-CN" altLang="en-US" dirty="0"/>
          </a:p>
        </p:txBody>
      </p:sp>
    </p:spTree>
    <p:extLst>
      <p:ext uri="{BB962C8B-B14F-4D97-AF65-F5344CB8AC3E}">
        <p14:creationId xmlns:p14="http://schemas.microsoft.com/office/powerpoint/2010/main" val="1191223976"/>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293533" y="1969201"/>
            <a:ext cx="10898505" cy="3908762"/>
          </a:xfrm>
          <a:prstGeom prst="rect">
            <a:avLst/>
          </a:prstGeom>
          <a:noFill/>
        </p:spPr>
        <p:txBody>
          <a:bodyPr wrap="square" rtlCol="0" anchor="t">
            <a:spAutoFit/>
          </a:bodyPr>
          <a:lstStyle/>
          <a:p>
            <a:pPr>
              <a:lnSpc>
                <a:spcPct val="150000"/>
              </a:lnSpc>
            </a:pPr>
            <a:r>
              <a:rPr lang="zh-CN" altLang="en-US" sz="2000" dirty="0">
                <a:solidFill>
                  <a:prstClr val="black"/>
                </a:solidFill>
                <a:latin typeface="黑体" panose="02010609060101010101" pitchFamily="49" charset="-122"/>
                <a:ea typeface="黑体" panose="02010609060101010101" pitchFamily="49" charset="-122"/>
              </a:rPr>
              <a:t>中共十八大</a:t>
            </a:r>
            <a:r>
              <a:rPr lang="en-US" altLang="zh-CN"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中国梦</a:t>
            </a:r>
            <a:r>
              <a:rPr lang="en-US" altLang="zh-CN" dirty="0">
                <a:solidFill>
                  <a:prstClr val="black"/>
                </a:solidFill>
                <a:latin typeface="黑体" panose="02010609060101010101" pitchFamily="49" charset="-122"/>
                <a:ea typeface="黑体" panose="02010609060101010101" pitchFamily="49" charset="-122"/>
              </a:rPr>
              <a:t>——</a:t>
            </a:r>
            <a:r>
              <a:rPr lang="zh-CN" altLang="en-US" sz="3200" dirty="0">
                <a:solidFill>
                  <a:prstClr val="black"/>
                </a:solidFill>
                <a:latin typeface="黑体" panose="02010609060101010101" pitchFamily="49" charset="-122"/>
                <a:ea typeface="黑体" panose="02010609060101010101" pitchFamily="49" charset="-122"/>
              </a:rPr>
              <a:t>十二届人大一次会议</a:t>
            </a:r>
            <a:endParaRPr lang="en-US" altLang="zh-CN" sz="3200" dirty="0">
              <a:solidFill>
                <a:prstClr val="black"/>
              </a:solidFill>
              <a:latin typeface="黑体" panose="02010609060101010101" pitchFamily="49" charset="-122"/>
              <a:ea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中国梦内涵：</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实现中国梦就是要实现</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、人民幸福。</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实现中国梦必须走</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，即中国特色社会主义道路；</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实现中国梦必须弘扬</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实现中国梦必须凝聚</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a:t>
            </a:r>
            <a:r>
              <a:rPr lang="zh-CN" altLang="en-US" sz="2000" b="1" u="sng"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a:t>
            </a:r>
            <a:endParaRPr lang="en-US" altLang="zh-CN" sz="2000" b="1" dirty="0">
              <a:solidFill>
                <a:srgbClr val="C00000"/>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solidFill>
                <a:prstClr val="black"/>
              </a:solidFill>
            </a:endParaRPr>
          </a:p>
        </p:txBody>
      </p:sp>
      <p:pic>
        <p:nvPicPr>
          <p:cNvPr id="10"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4090" y="2100462"/>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3" name="圆角矩形 12"/>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4" name="左大括号 13"/>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5" name="圆角矩形 14"/>
          <p:cNvSpPr/>
          <p:nvPr/>
        </p:nvSpPr>
        <p:spPr>
          <a:xfrm>
            <a:off x="9061901" y="32442"/>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全面建设小康社会目标和实现民族复兴中国梦</a:t>
            </a:r>
          </a:p>
        </p:txBody>
      </p:sp>
      <p:sp>
        <p:nvSpPr>
          <p:cNvPr id="16" name="圆角矩形 15"/>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7" name="圆角矩形 16"/>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“四个全面”战略布局</a:t>
            </a:r>
          </a:p>
        </p:txBody>
      </p:sp>
      <p:sp>
        <p:nvSpPr>
          <p:cNvPr id="11" name="文本框 10"/>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11.1.1</a:t>
            </a:r>
            <a:r>
              <a:rPr lang="zh-CN" altLang="en-US" dirty="0">
                <a:solidFill>
                  <a:schemeClr val="bg1"/>
                </a:solidFill>
              </a:rPr>
              <a:t>全面建成小康社会目标的确定和实现民族复兴中国梦的提出</a:t>
            </a:r>
          </a:p>
        </p:txBody>
      </p:sp>
    </p:spTree>
    <p:extLst>
      <p:ext uri="{BB962C8B-B14F-4D97-AF65-F5344CB8AC3E}">
        <p14:creationId xmlns:p14="http://schemas.microsoft.com/office/powerpoint/2010/main" val="3214656693"/>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293533" y="1969201"/>
            <a:ext cx="10898505" cy="3908762"/>
          </a:xfrm>
          <a:prstGeom prst="rect">
            <a:avLst/>
          </a:prstGeom>
          <a:noFill/>
        </p:spPr>
        <p:txBody>
          <a:bodyPr wrap="square" rtlCol="0" anchor="t">
            <a:spAutoFit/>
          </a:bodyPr>
          <a:lstStyle/>
          <a:p>
            <a:pPr>
              <a:lnSpc>
                <a:spcPct val="150000"/>
              </a:lnSpc>
            </a:pPr>
            <a:r>
              <a:rPr lang="zh-CN" altLang="en-US" sz="2000" dirty="0">
                <a:solidFill>
                  <a:prstClr val="black"/>
                </a:solidFill>
                <a:latin typeface="黑体" panose="02010609060101010101" pitchFamily="49" charset="-122"/>
                <a:ea typeface="黑体" panose="02010609060101010101" pitchFamily="49" charset="-122"/>
              </a:rPr>
              <a:t>中共十八大</a:t>
            </a:r>
            <a:r>
              <a:rPr lang="en-US" altLang="zh-CN" dirty="0">
                <a:solidFill>
                  <a:prstClr val="black"/>
                </a:solidFill>
                <a:latin typeface="黑体" panose="02010609060101010101" pitchFamily="49" charset="-122"/>
                <a:ea typeface="黑体" panose="02010609060101010101" pitchFamily="49" charset="-122"/>
              </a:rPr>
              <a:t>——</a:t>
            </a:r>
            <a:r>
              <a:rPr lang="zh-CN" altLang="en-US" sz="2000" dirty="0">
                <a:solidFill>
                  <a:prstClr val="black"/>
                </a:solidFill>
                <a:latin typeface="黑体" panose="02010609060101010101" pitchFamily="49" charset="-122"/>
                <a:ea typeface="黑体" panose="02010609060101010101" pitchFamily="49" charset="-122"/>
              </a:rPr>
              <a:t>中国梦</a:t>
            </a:r>
            <a:r>
              <a:rPr lang="en-US" altLang="zh-CN" dirty="0">
                <a:solidFill>
                  <a:prstClr val="black"/>
                </a:solidFill>
                <a:latin typeface="黑体" panose="02010609060101010101" pitchFamily="49" charset="-122"/>
                <a:ea typeface="黑体" panose="02010609060101010101" pitchFamily="49" charset="-122"/>
              </a:rPr>
              <a:t>——</a:t>
            </a:r>
            <a:r>
              <a:rPr lang="zh-CN" altLang="en-US" sz="3200" dirty="0">
                <a:solidFill>
                  <a:prstClr val="black"/>
                </a:solidFill>
                <a:latin typeface="黑体" panose="02010609060101010101" pitchFamily="49" charset="-122"/>
                <a:ea typeface="黑体" panose="02010609060101010101" pitchFamily="49" charset="-122"/>
              </a:rPr>
              <a:t>十二届人大一次会议</a:t>
            </a:r>
            <a:endParaRPr lang="en-US" altLang="zh-CN" sz="3200" dirty="0">
              <a:solidFill>
                <a:prstClr val="black"/>
              </a:solidFill>
              <a:latin typeface="黑体" panose="02010609060101010101" pitchFamily="49" charset="-122"/>
              <a:ea typeface="黑体" panose="02010609060101010101" pitchFamily="49" charset="-122"/>
            </a:endParaRPr>
          </a:p>
          <a:p>
            <a:pPr>
              <a:lnSpc>
                <a:spcPct val="150000"/>
              </a:lnSpc>
            </a:pPr>
            <a:endParaRPr lang="en-US" altLang="zh-CN" sz="2000" dirty="0">
              <a:solidFill>
                <a:prstClr val="black"/>
              </a:solidFill>
              <a:latin typeface="黑体" panose="02010609060101010101" pitchFamily="49" charset="-122"/>
              <a:ea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中国梦内涵：</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实现中国梦就是要实现</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国家富强、民族振兴、人民幸福</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实现中国梦必须走</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中国道路</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，即中国特色社会主义道路；</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实现中国梦必须弘扬</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中国精神</a:t>
            </a: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a:t>
            </a:r>
            <a:endParaRPr lang="en-US" altLang="zh-CN" sz="20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pPr>
              <a:lnSpc>
                <a:spcPct val="150000"/>
              </a:lnSpc>
            </a:pPr>
            <a:r>
              <a:rPr lang="zh-CN" altLang="en-US" sz="2000" dirty="0">
                <a:solidFill>
                  <a:prstClr val="black"/>
                </a:solidFill>
                <a:latin typeface="黑体" panose="02010609060101010101" pitchFamily="49" charset="-122"/>
                <a:ea typeface="黑体" panose="02010609060101010101" pitchFamily="49" charset="-122"/>
                <a:cs typeface="黑体" panose="02010609060101010101" pitchFamily="49" charset="-122"/>
              </a:rPr>
              <a:t>实现中国梦必须凝聚</a:t>
            </a:r>
            <a:r>
              <a:rPr lang="zh-CN" altLang="en-US" sz="2000" b="1" dirty="0">
                <a:solidFill>
                  <a:srgbClr val="C00000"/>
                </a:solidFill>
                <a:latin typeface="黑体" panose="02010609060101010101" pitchFamily="49" charset="-122"/>
                <a:ea typeface="黑体" panose="02010609060101010101" pitchFamily="49" charset="-122"/>
                <a:cs typeface="黑体" panose="02010609060101010101" pitchFamily="49" charset="-122"/>
              </a:rPr>
              <a:t>中国力量</a:t>
            </a:r>
            <a:endParaRPr lang="en-US" altLang="zh-CN" sz="2000" b="1" dirty="0">
              <a:solidFill>
                <a:srgbClr val="C00000"/>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000" dirty="0">
              <a:solidFill>
                <a:prstClr val="black"/>
              </a:solidFill>
            </a:endParaRPr>
          </a:p>
        </p:txBody>
      </p:sp>
      <p:pic>
        <p:nvPicPr>
          <p:cNvPr id="10"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4090" y="2100462"/>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3" name="圆角矩形 12"/>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4" name="左大括号 13"/>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5" name="圆角矩形 14"/>
          <p:cNvSpPr/>
          <p:nvPr/>
        </p:nvSpPr>
        <p:spPr>
          <a:xfrm>
            <a:off x="9061901" y="32442"/>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全面建设小康社会目标和实现民族复兴中国梦</a:t>
            </a:r>
          </a:p>
        </p:txBody>
      </p:sp>
      <p:sp>
        <p:nvSpPr>
          <p:cNvPr id="16" name="圆角矩形 15"/>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7" name="圆角矩形 16"/>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“四个全面”战略布局</a:t>
            </a:r>
          </a:p>
        </p:txBody>
      </p:sp>
      <p:sp>
        <p:nvSpPr>
          <p:cNvPr id="11" name="文本框 10"/>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11.1.1</a:t>
            </a:r>
            <a:r>
              <a:rPr lang="zh-CN" altLang="en-US" dirty="0">
                <a:solidFill>
                  <a:schemeClr val="bg1"/>
                </a:solidFill>
              </a:rPr>
              <a:t>全面建成小康社会目标的确定和实现民族复兴中国梦的提出</a:t>
            </a:r>
          </a:p>
        </p:txBody>
      </p:sp>
    </p:spTree>
    <p:extLst>
      <p:ext uri="{BB962C8B-B14F-4D97-AF65-F5344CB8AC3E}">
        <p14:creationId xmlns:p14="http://schemas.microsoft.com/office/powerpoint/2010/main" val="3918007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2923409"/>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改革开放与现代化建设新时期</a:t>
            </a:r>
          </a:p>
        </p:txBody>
      </p:sp>
      <p:sp>
        <p:nvSpPr>
          <p:cNvPr id="3" name="左大括号 2"/>
          <p:cNvSpPr/>
          <p:nvPr/>
        </p:nvSpPr>
        <p:spPr>
          <a:xfrm>
            <a:off x="2220386" y="1021967"/>
            <a:ext cx="250222" cy="508667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1444753"/>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第一节：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历史性的伟大转折和改革开放的起步</a:t>
            </a:r>
          </a:p>
        </p:txBody>
      </p:sp>
      <p:sp>
        <p:nvSpPr>
          <p:cNvPr id="14" name="圆角矩形 13"/>
          <p:cNvSpPr/>
          <p:nvPr/>
        </p:nvSpPr>
        <p:spPr>
          <a:xfrm>
            <a:off x="2506180" y="4794009"/>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三</a:t>
            </a:r>
            <a:r>
              <a:rPr lang="en-US" altLang="zh-CN" sz="2000" dirty="0">
                <a:solidFill>
                  <a:schemeClr val="tx1"/>
                </a:solidFill>
                <a:latin typeface="黑体" panose="02010609060101010101" pitchFamily="49" charset="-122"/>
                <a:ea typeface="黑体" panose="02010609060101010101" pitchFamily="49" charset="-122"/>
                <a:sym typeface="+mn-ea"/>
              </a:rPr>
              <a:t>/</a:t>
            </a:r>
            <a:r>
              <a:rPr lang="zh-CN" altLang="en-US" sz="2000" dirty="0">
                <a:solidFill>
                  <a:schemeClr val="tx1"/>
                </a:solidFill>
                <a:latin typeface="黑体" panose="02010609060101010101" pitchFamily="49" charset="-122"/>
                <a:ea typeface="黑体" panose="02010609060101010101" pitchFamily="49" charset="-122"/>
                <a:sym typeface="+mn-ea"/>
              </a:rPr>
              <a:t>四节：</a:t>
            </a:r>
          </a:p>
          <a:p>
            <a:pPr algn="ctr">
              <a:spcBef>
                <a:spcPct val="20000"/>
              </a:spcBef>
            </a:pP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改革开放和现代化建设的发展</a:t>
            </a:r>
          </a:p>
        </p:txBody>
      </p:sp>
      <p:sp>
        <p:nvSpPr>
          <p:cNvPr id="6" name="左大括号 5"/>
          <p:cNvSpPr/>
          <p:nvPr/>
        </p:nvSpPr>
        <p:spPr>
          <a:xfrm>
            <a:off x="6129123" y="817357"/>
            <a:ext cx="229119" cy="216356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7" name="圆角矩形 6"/>
          <p:cNvSpPr/>
          <p:nvPr/>
        </p:nvSpPr>
        <p:spPr>
          <a:xfrm>
            <a:off x="6325262" y="732335"/>
            <a:ext cx="3064064" cy="651254"/>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伟大的历史性转折</a:t>
            </a:r>
          </a:p>
        </p:txBody>
      </p:sp>
      <p:sp>
        <p:nvSpPr>
          <p:cNvPr id="8" name="左大括号 7"/>
          <p:cNvSpPr/>
          <p:nvPr/>
        </p:nvSpPr>
        <p:spPr>
          <a:xfrm>
            <a:off x="9389326" y="381000"/>
            <a:ext cx="172703" cy="1276591"/>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9" name="圆角矩形 8"/>
          <p:cNvSpPr/>
          <p:nvPr/>
        </p:nvSpPr>
        <p:spPr>
          <a:xfrm>
            <a:off x="9562029" y="240518"/>
            <a:ext cx="2614164" cy="62092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冲破两个凡是</a:t>
            </a:r>
          </a:p>
        </p:txBody>
      </p:sp>
      <p:sp>
        <p:nvSpPr>
          <p:cNvPr id="10" name="圆角矩形 9"/>
          <p:cNvSpPr/>
          <p:nvPr/>
        </p:nvSpPr>
        <p:spPr>
          <a:xfrm>
            <a:off x="9562029" y="1079358"/>
            <a:ext cx="2614164" cy="57366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十一届三中全会</a:t>
            </a:r>
          </a:p>
        </p:txBody>
      </p:sp>
      <p:sp>
        <p:nvSpPr>
          <p:cNvPr id="11" name="圆角矩形 10"/>
          <p:cNvSpPr/>
          <p:nvPr/>
        </p:nvSpPr>
        <p:spPr>
          <a:xfrm>
            <a:off x="6325262" y="153471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回顾过去</a:t>
            </a:r>
          </a:p>
        </p:txBody>
      </p:sp>
      <p:sp>
        <p:nvSpPr>
          <p:cNvPr id="12" name="圆角矩形 11"/>
          <p:cNvSpPr/>
          <p:nvPr/>
        </p:nvSpPr>
        <p:spPr>
          <a:xfrm>
            <a:off x="6325262" y="2329665"/>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展望未来</a:t>
            </a:r>
          </a:p>
        </p:txBody>
      </p:sp>
    </p:spTree>
    <p:extLst>
      <p:ext uri="{BB962C8B-B14F-4D97-AF65-F5344CB8AC3E}">
        <p14:creationId xmlns:p14="http://schemas.microsoft.com/office/powerpoint/2010/main" val="2141897441"/>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dirty="0">
                <a:solidFill>
                  <a:schemeClr val="tx1"/>
                </a:solidFill>
              </a:rPr>
              <a:t>练一练</a:t>
            </a:r>
            <a:endParaRPr lang="zh-CN" altLang="en-US" dirty="0"/>
          </a:p>
        </p:txBody>
      </p:sp>
      <p:sp>
        <p:nvSpPr>
          <p:cNvPr id="4" name="矩形 3"/>
          <p:cNvSpPr/>
          <p:nvPr/>
        </p:nvSpPr>
        <p:spPr>
          <a:xfrm>
            <a:off x="822926" y="1579780"/>
            <a:ext cx="10614991" cy="3785652"/>
          </a:xfrm>
          <a:prstGeom prst="rect">
            <a:avLst/>
          </a:prstGeom>
        </p:spPr>
        <p:txBody>
          <a:bodyPr wrap="square">
            <a:spAutoFit/>
          </a:bodyPr>
          <a:lstStyle/>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1.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哪次会议的召开开启了中国特色社会主义新时代（    ）</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a:r>
            <a:b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br>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A.</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十七大</a:t>
            </a:r>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B.</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十八大</a:t>
            </a:r>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C.</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十二届人大一次会议</a:t>
            </a:r>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D.</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十九大</a:t>
            </a:r>
          </a:p>
        </p:txBody>
      </p:sp>
    </p:spTree>
    <p:extLst>
      <p:ext uri="{BB962C8B-B14F-4D97-AF65-F5344CB8AC3E}">
        <p14:creationId xmlns:p14="http://schemas.microsoft.com/office/powerpoint/2010/main" val="419919621"/>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dirty="0">
                <a:solidFill>
                  <a:schemeClr val="tx1"/>
                </a:solidFill>
              </a:rPr>
              <a:t>练一练</a:t>
            </a:r>
            <a:endParaRPr lang="zh-CN" altLang="en-US" dirty="0"/>
          </a:p>
        </p:txBody>
      </p:sp>
      <p:sp>
        <p:nvSpPr>
          <p:cNvPr id="4" name="矩形 3"/>
          <p:cNvSpPr/>
          <p:nvPr/>
        </p:nvSpPr>
        <p:spPr>
          <a:xfrm>
            <a:off x="822926" y="1579780"/>
            <a:ext cx="10614991" cy="3785652"/>
          </a:xfrm>
          <a:prstGeom prst="rect">
            <a:avLst/>
          </a:prstGeom>
        </p:spPr>
        <p:txBody>
          <a:bodyPr wrap="square">
            <a:spAutoFit/>
          </a:bodyPr>
          <a:lstStyle/>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1.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哪次会议的召开开启了中国特色社会主义新时代（  </a:t>
            </a:r>
            <a:r>
              <a:rPr lang="en-US" altLang="zh-CN" sz="2400" b="1" dirty="0">
                <a:solidFill>
                  <a:srgbClr val="C00000"/>
                </a:solidFill>
                <a:latin typeface="黑体" panose="02010609060101010101" pitchFamily="49" charset="-122"/>
                <a:ea typeface="黑体" panose="02010609060101010101" pitchFamily="49" charset="-122"/>
                <a:cs typeface="黑体" panose="02010609060101010101" pitchFamily="49" charset="-122"/>
              </a:rPr>
              <a:t>B</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a:r>
            <a:b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br>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A.</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十七大</a:t>
            </a:r>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B.</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十八大</a:t>
            </a:r>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C.</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十二届人大一次会议</a:t>
            </a:r>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D.</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十九大</a:t>
            </a:r>
          </a:p>
        </p:txBody>
      </p:sp>
    </p:spTree>
    <p:extLst>
      <p:ext uri="{BB962C8B-B14F-4D97-AF65-F5344CB8AC3E}">
        <p14:creationId xmlns:p14="http://schemas.microsoft.com/office/powerpoint/2010/main" val="1872937407"/>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dirty="0">
                <a:solidFill>
                  <a:schemeClr val="tx1"/>
                </a:solidFill>
              </a:rPr>
              <a:t>练一练</a:t>
            </a:r>
            <a:endParaRPr lang="zh-CN" altLang="en-US" dirty="0"/>
          </a:p>
        </p:txBody>
      </p:sp>
      <p:sp>
        <p:nvSpPr>
          <p:cNvPr id="4" name="矩形 3"/>
          <p:cNvSpPr/>
          <p:nvPr/>
        </p:nvSpPr>
        <p:spPr>
          <a:xfrm>
            <a:off x="822926" y="1579780"/>
            <a:ext cx="10614991" cy="3416320"/>
          </a:xfrm>
          <a:prstGeom prst="rect">
            <a:avLst/>
          </a:prstGeom>
        </p:spPr>
        <p:txBody>
          <a:bodyPr wrap="square">
            <a:spAutoFit/>
          </a:bodyPr>
          <a:lstStyle/>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2.</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中国梦最核心的内容是（  ）</a:t>
            </a:r>
          </a:p>
          <a:p>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A.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经济发展、社会和谐、文化繁荣</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B.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国家富强、民族振兴、人民幸福</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C.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民主健全、科技进步、教育公平</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D.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劳有所得、老有所养、住有所居</a:t>
            </a:r>
          </a:p>
        </p:txBody>
      </p:sp>
    </p:spTree>
    <p:extLst>
      <p:ext uri="{BB962C8B-B14F-4D97-AF65-F5344CB8AC3E}">
        <p14:creationId xmlns:p14="http://schemas.microsoft.com/office/powerpoint/2010/main" val="37202850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dirty="0">
                <a:solidFill>
                  <a:schemeClr val="tx1"/>
                </a:solidFill>
              </a:rPr>
              <a:t>练一练</a:t>
            </a:r>
            <a:endParaRPr lang="zh-CN" altLang="en-US" dirty="0"/>
          </a:p>
        </p:txBody>
      </p:sp>
      <p:sp>
        <p:nvSpPr>
          <p:cNvPr id="4" name="矩形 3"/>
          <p:cNvSpPr/>
          <p:nvPr/>
        </p:nvSpPr>
        <p:spPr>
          <a:xfrm>
            <a:off x="822926" y="1579780"/>
            <a:ext cx="10614991" cy="3416320"/>
          </a:xfrm>
          <a:prstGeom prst="rect">
            <a:avLst/>
          </a:prstGeom>
        </p:spPr>
        <p:txBody>
          <a:bodyPr wrap="square">
            <a:spAutoFit/>
          </a:bodyPr>
          <a:lstStyle/>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2.</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中国梦最核心的内容是（ </a:t>
            </a:r>
            <a:r>
              <a:rPr lang="en-US" altLang="zh-CN" sz="2400" b="1" dirty="0">
                <a:solidFill>
                  <a:srgbClr val="C00000"/>
                </a:solidFill>
                <a:latin typeface="黑体" panose="02010609060101010101" pitchFamily="49" charset="-122"/>
                <a:ea typeface="黑体" panose="02010609060101010101" pitchFamily="49" charset="-122"/>
                <a:cs typeface="黑体" panose="02010609060101010101" pitchFamily="49" charset="-122"/>
              </a:rPr>
              <a:t>B</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p>
          <a:p>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A.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经济发展、社会和谐、文化繁荣</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B.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国家富强、民族振兴、人民幸福</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C.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民主健全、科技进步、教育公平</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D.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劳有所得、老有所养、住有所居</a:t>
            </a:r>
          </a:p>
        </p:txBody>
      </p:sp>
    </p:spTree>
    <p:extLst>
      <p:ext uri="{BB962C8B-B14F-4D97-AF65-F5344CB8AC3E}">
        <p14:creationId xmlns:p14="http://schemas.microsoft.com/office/powerpoint/2010/main" val="274348166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dirty="0">
                <a:solidFill>
                  <a:schemeClr val="tx1"/>
                </a:solidFill>
              </a:rPr>
              <a:t>练一练</a:t>
            </a:r>
            <a:endParaRPr lang="zh-CN" altLang="en-US" dirty="0"/>
          </a:p>
        </p:txBody>
      </p:sp>
      <p:sp>
        <p:nvSpPr>
          <p:cNvPr id="4" name="矩形 3"/>
          <p:cNvSpPr/>
          <p:nvPr/>
        </p:nvSpPr>
        <p:spPr>
          <a:xfrm>
            <a:off x="822926" y="1579780"/>
            <a:ext cx="10614991" cy="3416320"/>
          </a:xfrm>
          <a:prstGeom prst="rect">
            <a:avLst/>
          </a:prstGeom>
        </p:spPr>
        <p:txBody>
          <a:bodyPr wrap="square">
            <a:spAutoFit/>
          </a:bodyPr>
          <a:lstStyle/>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3.</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中国梦的提出者是（ ）  </a:t>
            </a:r>
          </a:p>
          <a:p>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A.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邓小平</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B.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江泽民</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C.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胡锦涛</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D.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习近平</a:t>
            </a:r>
          </a:p>
        </p:txBody>
      </p:sp>
    </p:spTree>
    <p:extLst>
      <p:ext uri="{BB962C8B-B14F-4D97-AF65-F5344CB8AC3E}">
        <p14:creationId xmlns:p14="http://schemas.microsoft.com/office/powerpoint/2010/main" val="3633980382"/>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45841" y="439861"/>
            <a:ext cx="10192076" cy="544050"/>
          </a:xfrm>
        </p:spPr>
        <p:txBody>
          <a:bodyPr/>
          <a:lstStyle/>
          <a:p>
            <a:r>
              <a:rPr lang="zh-CN" altLang="en-US" dirty="0">
                <a:solidFill>
                  <a:schemeClr val="tx1"/>
                </a:solidFill>
              </a:rPr>
              <a:t>练一练</a:t>
            </a:r>
            <a:endParaRPr lang="zh-CN" altLang="en-US" dirty="0"/>
          </a:p>
        </p:txBody>
      </p:sp>
      <p:sp>
        <p:nvSpPr>
          <p:cNvPr id="4" name="矩形 3"/>
          <p:cNvSpPr/>
          <p:nvPr/>
        </p:nvSpPr>
        <p:spPr>
          <a:xfrm>
            <a:off x="822926" y="1579780"/>
            <a:ext cx="10614991" cy="3416320"/>
          </a:xfrm>
          <a:prstGeom prst="rect">
            <a:avLst/>
          </a:prstGeom>
        </p:spPr>
        <p:txBody>
          <a:bodyPr wrap="square">
            <a:spAutoFit/>
          </a:bodyPr>
          <a:lstStyle/>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3.</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中国梦的提出者是（ </a:t>
            </a:r>
            <a:r>
              <a:rPr lang="en-US" altLang="zh-CN" sz="2400" b="1" dirty="0">
                <a:solidFill>
                  <a:srgbClr val="C00000"/>
                </a:solidFill>
                <a:latin typeface="黑体" panose="02010609060101010101" pitchFamily="49" charset="-122"/>
                <a:ea typeface="黑体" panose="02010609060101010101" pitchFamily="49" charset="-122"/>
                <a:cs typeface="黑体" panose="02010609060101010101" pitchFamily="49" charset="-122"/>
              </a:rPr>
              <a:t>D</a:t>
            </a:r>
            <a:r>
              <a:rPr lang="zh-CN" altLang="en-US" sz="2400" b="1" dirty="0">
                <a:solidFill>
                  <a:srgbClr val="C00000"/>
                </a:solidFill>
                <a:latin typeface="黑体" panose="02010609060101010101" pitchFamily="49" charset="-122"/>
                <a:ea typeface="黑体" panose="02010609060101010101" pitchFamily="49" charset="-122"/>
                <a:cs typeface="黑体" panose="02010609060101010101" pitchFamily="49" charset="-122"/>
              </a:rPr>
              <a:t>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  </a:t>
            </a:r>
          </a:p>
          <a:p>
            <a:endPar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A.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邓小平</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B.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江泽民</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C.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胡锦涛</a:t>
            </a:r>
          </a:p>
          <a:p>
            <a:endPar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endParaRPr>
          </a:p>
          <a:p>
            <a:r>
              <a:rPr lang="en-US" altLang="zh-CN" sz="2400" dirty="0">
                <a:solidFill>
                  <a:prstClr val="black"/>
                </a:solidFill>
                <a:latin typeface="黑体" panose="02010609060101010101" pitchFamily="49" charset="-122"/>
                <a:ea typeface="黑体" panose="02010609060101010101" pitchFamily="49" charset="-122"/>
                <a:cs typeface="黑体" panose="02010609060101010101" pitchFamily="49" charset="-122"/>
              </a:rPr>
              <a:t>D. </a:t>
            </a:r>
            <a:r>
              <a:rPr lang="zh-CN" altLang="en-US" sz="2400" dirty="0">
                <a:solidFill>
                  <a:prstClr val="black"/>
                </a:solidFill>
                <a:latin typeface="黑体" panose="02010609060101010101" pitchFamily="49" charset="-122"/>
                <a:ea typeface="黑体" panose="02010609060101010101" pitchFamily="49" charset="-122"/>
                <a:cs typeface="黑体" panose="02010609060101010101" pitchFamily="49" charset="-122"/>
              </a:rPr>
              <a:t>习近平</a:t>
            </a:r>
          </a:p>
        </p:txBody>
      </p:sp>
    </p:spTree>
    <p:extLst>
      <p:ext uri="{BB962C8B-B14F-4D97-AF65-F5344CB8AC3E}">
        <p14:creationId xmlns:p14="http://schemas.microsoft.com/office/powerpoint/2010/main" val="162070291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413009" y="2651885"/>
            <a:ext cx="11545253" cy="3323987"/>
          </a:xfrm>
          <a:prstGeom prst="rect">
            <a:avLst/>
          </a:prstGeom>
          <a:noFill/>
        </p:spPr>
        <p:txBody>
          <a:bodyPr wrap="square" rtlCol="0" anchor="t">
            <a:spAutoFit/>
          </a:bodyPr>
          <a:lstStyle/>
          <a:p>
            <a:pPr>
              <a:lnSpc>
                <a:spcPct val="150000"/>
              </a:lnSpc>
            </a:pPr>
            <a:r>
              <a:rPr lang="zh-CN" altLang="en-US" sz="2000" b="1" dirty="0">
                <a:solidFill>
                  <a:srgbClr val="C00000"/>
                </a:solidFill>
                <a:latin typeface="黑体" pitchFamily="49" charset="-122"/>
                <a:ea typeface="黑体" pitchFamily="49" charset="-122"/>
              </a:rPr>
              <a:t>全面深化改革</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全面依法治国</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全面建成小康社会</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全面从严治党</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p:txBody>
      </p:sp>
      <p:pic>
        <p:nvPicPr>
          <p:cNvPr id="10" name="Picture 2" descr="C:\Users\User\Documents\263EM\chuzi@sunlands.com\history\user\image\0a2b8d88-43cd-46c8-836a-beea4a59c9d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2760" y="2017598"/>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1" name="圆角矩形 10"/>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2" name="左大括号 11"/>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3" name="圆角矩形 12"/>
          <p:cNvSpPr/>
          <p:nvPr/>
        </p:nvSpPr>
        <p:spPr>
          <a:xfrm>
            <a:off x="9061901" y="3244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全面建设小康社会目标和实现民族复兴中国梦</a:t>
            </a:r>
          </a:p>
        </p:txBody>
      </p:sp>
      <p:sp>
        <p:nvSpPr>
          <p:cNvPr id="14" name="圆角矩形 13"/>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5" name="圆角矩形 14"/>
          <p:cNvSpPr/>
          <p:nvPr/>
        </p:nvSpPr>
        <p:spPr>
          <a:xfrm>
            <a:off x="9088280" y="899376"/>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“四个全面”战略布局</a:t>
            </a:r>
          </a:p>
        </p:txBody>
      </p:sp>
      <p:sp>
        <p:nvSpPr>
          <p:cNvPr id="16" name="文本框 15"/>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11.1.3.1</a:t>
            </a:r>
            <a:r>
              <a:rPr kumimoji="1" lang="zh-CN" altLang="en-US" sz="1000" dirty="0">
                <a:solidFill>
                  <a:schemeClr val="bg1">
                    <a:lumMod val="95000"/>
                  </a:schemeClr>
                </a:solidFill>
              </a:rPr>
              <a:t>推进全面深化改革</a:t>
            </a:r>
          </a:p>
        </p:txBody>
      </p:sp>
      <p:sp>
        <p:nvSpPr>
          <p:cNvPr id="17" name="矩形 16"/>
          <p:cNvSpPr/>
          <p:nvPr/>
        </p:nvSpPr>
        <p:spPr>
          <a:xfrm>
            <a:off x="529931" y="1796338"/>
            <a:ext cx="1415772" cy="461665"/>
          </a:xfrm>
          <a:prstGeom prst="rect">
            <a:avLst/>
          </a:prstGeom>
          <a:solidFill>
            <a:schemeClr val="accent2">
              <a:lumMod val="60000"/>
              <a:lumOff val="40000"/>
            </a:schemeClr>
          </a:solidFill>
        </p:spPr>
        <p:txBody>
          <a:bodyPr wrap="none">
            <a:spAutoFit/>
          </a:bodyPr>
          <a:lstStyle/>
          <a:p>
            <a:r>
              <a:rPr lang="zh-CN" altLang="en-US" sz="2400" b="1" smtClean="0">
                <a:solidFill>
                  <a:prstClr val="black"/>
                </a:solidFill>
                <a:latin typeface="黑体" pitchFamily="49" charset="-122"/>
                <a:ea typeface="黑体" pitchFamily="49" charset="-122"/>
              </a:rPr>
              <a:t>四个全面</a:t>
            </a:r>
            <a:endParaRPr lang="zh-CN" altLang="en-US" sz="2400" dirty="0"/>
          </a:p>
        </p:txBody>
      </p:sp>
    </p:spTree>
    <p:extLst>
      <p:ext uri="{BB962C8B-B14F-4D97-AF65-F5344CB8AC3E}">
        <p14:creationId xmlns:p14="http://schemas.microsoft.com/office/powerpoint/2010/main" val="261522328"/>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413009" y="2651885"/>
            <a:ext cx="11545253" cy="3323987"/>
          </a:xfrm>
          <a:prstGeom prst="rect">
            <a:avLst/>
          </a:prstGeom>
          <a:noFill/>
        </p:spPr>
        <p:txBody>
          <a:bodyPr wrap="square" rtlCol="0" anchor="t">
            <a:spAutoFit/>
          </a:bodyPr>
          <a:lstStyle/>
          <a:p>
            <a:pPr>
              <a:lnSpc>
                <a:spcPct val="150000"/>
              </a:lnSpc>
            </a:pPr>
            <a:r>
              <a:rPr lang="zh-CN" altLang="en-US" sz="2000" b="1" dirty="0">
                <a:solidFill>
                  <a:srgbClr val="C00000"/>
                </a:solidFill>
                <a:latin typeface="黑体" pitchFamily="49" charset="-122"/>
                <a:ea typeface="黑体" pitchFamily="49" charset="-122"/>
              </a:rPr>
              <a:t>全面深化改革</a:t>
            </a:r>
            <a:r>
              <a:rPr lang="zh-CN" altLang="en-US" sz="2000" dirty="0">
                <a:solidFill>
                  <a:prstClr val="black"/>
                </a:solidFill>
                <a:latin typeface="黑体" pitchFamily="49" charset="-122"/>
                <a:ea typeface="黑体" pitchFamily="49" charset="-122"/>
              </a:rPr>
              <a:t>：</a:t>
            </a:r>
            <a:r>
              <a:rPr lang="zh-CN" altLang="en-US" sz="2000" b="1" dirty="0">
                <a:solidFill>
                  <a:prstClr val="black"/>
                </a:solidFill>
                <a:latin typeface="黑体" pitchFamily="49" charset="-122"/>
                <a:ea typeface="黑体" pitchFamily="49" charset="-122"/>
              </a:rPr>
              <a:t>总目标</a:t>
            </a:r>
            <a:r>
              <a:rPr lang="zh-CN" altLang="en-US" sz="2000" dirty="0">
                <a:solidFill>
                  <a:prstClr val="black"/>
                </a:solidFill>
                <a:latin typeface="黑体" pitchFamily="49" charset="-122"/>
                <a:ea typeface="黑体" pitchFamily="49" charset="-122"/>
              </a:rPr>
              <a:t>是“完善和发展中国特色社会主义制度，推进国家治理体系和治理能力现代化”</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全面依法治国</a:t>
            </a:r>
            <a:r>
              <a:rPr lang="zh-CN" altLang="en-US" sz="2000" dirty="0">
                <a:solidFill>
                  <a:prstClr val="black"/>
                </a:solidFill>
                <a:latin typeface="黑体" pitchFamily="49" charset="-122"/>
                <a:ea typeface="黑体" pitchFamily="49" charset="-122"/>
              </a:rPr>
              <a:t>：</a:t>
            </a:r>
            <a:r>
              <a:rPr lang="zh-CN" altLang="en-US" sz="2000" b="1" dirty="0">
                <a:solidFill>
                  <a:prstClr val="black"/>
                </a:solidFill>
                <a:latin typeface="黑体" pitchFamily="49" charset="-122"/>
                <a:ea typeface="黑体" pitchFamily="49" charset="-122"/>
              </a:rPr>
              <a:t>总目标</a:t>
            </a:r>
            <a:r>
              <a:rPr lang="zh-CN" altLang="en-US" sz="2000" dirty="0">
                <a:solidFill>
                  <a:prstClr val="black"/>
                </a:solidFill>
                <a:latin typeface="黑体" pitchFamily="49" charset="-122"/>
                <a:ea typeface="黑体" pitchFamily="49" charset="-122"/>
              </a:rPr>
              <a:t>是建设中国特色社会主义法治体系，建设社会主义法治国家</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全面建成小康社会</a:t>
            </a:r>
            <a:r>
              <a:rPr lang="zh-CN" altLang="en-US" sz="2000" dirty="0">
                <a:solidFill>
                  <a:prstClr val="black"/>
                </a:solidFill>
                <a:latin typeface="黑体" pitchFamily="49" charset="-122"/>
                <a:ea typeface="黑体" pitchFamily="49" charset="-122"/>
              </a:rPr>
              <a:t>：</a:t>
            </a:r>
            <a:r>
              <a:rPr lang="zh-CN" altLang="en-US" sz="2000" b="1" dirty="0">
                <a:solidFill>
                  <a:prstClr val="black"/>
                </a:solidFill>
                <a:latin typeface="黑体" pitchFamily="49" charset="-122"/>
                <a:ea typeface="黑体" pitchFamily="49" charset="-122"/>
              </a:rPr>
              <a:t>三大攻坚战</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防范化解重大风险、精准脱贫、污染防治</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全面从严治党</a:t>
            </a:r>
            <a:r>
              <a:rPr lang="zh-CN" altLang="en-US" sz="2000" dirty="0">
                <a:solidFill>
                  <a:prstClr val="black"/>
                </a:solidFill>
                <a:latin typeface="黑体" pitchFamily="49" charset="-122"/>
                <a:ea typeface="黑体" pitchFamily="49" charset="-122"/>
              </a:rPr>
              <a:t>：</a:t>
            </a:r>
            <a:r>
              <a:rPr lang="en-US" altLang="zh-CN" sz="2000" dirty="0">
                <a:solidFill>
                  <a:prstClr val="black"/>
                </a:solidFill>
                <a:latin typeface="黑体" pitchFamily="49" charset="-122"/>
                <a:ea typeface="黑体" pitchFamily="49" charset="-122"/>
              </a:rPr>
              <a:t>2016</a:t>
            </a:r>
            <a:r>
              <a:rPr lang="zh-CN" altLang="en-US" sz="2000" dirty="0">
                <a:solidFill>
                  <a:prstClr val="black"/>
                </a:solidFill>
                <a:latin typeface="黑体" pitchFamily="49" charset="-122"/>
                <a:ea typeface="黑体" pitchFamily="49" charset="-122"/>
              </a:rPr>
              <a:t>年</a:t>
            </a:r>
            <a:r>
              <a:rPr lang="en-US" altLang="zh-CN" sz="2000" dirty="0">
                <a:solidFill>
                  <a:prstClr val="black"/>
                </a:solidFill>
                <a:latin typeface="黑体" pitchFamily="49" charset="-122"/>
                <a:ea typeface="黑体" pitchFamily="49" charset="-122"/>
              </a:rPr>
              <a:t>10</a:t>
            </a:r>
            <a:r>
              <a:rPr lang="zh-CN" altLang="en-US" sz="2000" dirty="0">
                <a:solidFill>
                  <a:prstClr val="black"/>
                </a:solidFill>
                <a:latin typeface="黑体" pitchFamily="49" charset="-122"/>
                <a:ea typeface="黑体" pitchFamily="49" charset="-122"/>
              </a:rPr>
              <a:t>月，中共十八届六中全会审议通过</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关于新形势下党内政治生活的若干准则</a:t>
            </a:r>
            <a:r>
              <a:rPr lang="en-US" altLang="zh-CN" sz="2000" dirty="0">
                <a:solidFill>
                  <a:prstClr val="black"/>
                </a:solidFill>
                <a:latin typeface="黑体" pitchFamily="49" charset="-122"/>
                <a:ea typeface="黑体" pitchFamily="49" charset="-122"/>
              </a:rPr>
              <a:t>》</a:t>
            </a:r>
          </a:p>
        </p:txBody>
      </p:sp>
      <p:pic>
        <p:nvPicPr>
          <p:cNvPr id="10" name="Picture 2" descr="C:\Users\User\Documents\263EM\chuzi@sunlands.com\history\user\image\0a2b8d88-43cd-46c8-836a-beea4a59c9d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2760" y="2017598"/>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1" name="圆角矩形 10"/>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2" name="左大括号 11"/>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3" name="圆角矩形 12"/>
          <p:cNvSpPr/>
          <p:nvPr/>
        </p:nvSpPr>
        <p:spPr>
          <a:xfrm>
            <a:off x="9061901" y="3244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全面建设小康社会目标和实现民族复兴中国梦</a:t>
            </a:r>
          </a:p>
        </p:txBody>
      </p:sp>
      <p:sp>
        <p:nvSpPr>
          <p:cNvPr id="14" name="圆角矩形 13"/>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15" name="圆角矩形 14"/>
          <p:cNvSpPr/>
          <p:nvPr/>
        </p:nvSpPr>
        <p:spPr>
          <a:xfrm>
            <a:off x="9088280" y="899376"/>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“四个全面”战略布局</a:t>
            </a:r>
          </a:p>
        </p:txBody>
      </p:sp>
      <p:sp>
        <p:nvSpPr>
          <p:cNvPr id="17" name="文本框 16"/>
          <p:cNvSpPr txBox="1"/>
          <p:nvPr/>
        </p:nvSpPr>
        <p:spPr>
          <a:xfrm>
            <a:off x="10220632" y="6228397"/>
            <a:ext cx="2362200" cy="646331"/>
          </a:xfrm>
          <a:prstGeom prst="rect">
            <a:avLst/>
          </a:prstGeom>
          <a:noFill/>
        </p:spPr>
        <p:txBody>
          <a:bodyPr wrap="square" rtlCol="0">
            <a:spAutoFit/>
          </a:bodyPr>
          <a:lstStyle/>
          <a:p>
            <a:r>
              <a:rPr kumimoji="1" lang="zh-CN" altLang="en-US" dirty="0"/>
              <a:t>知识点详解见</a:t>
            </a:r>
            <a:endParaRPr kumimoji="1" lang="en-US" altLang="zh-CN" dirty="0"/>
          </a:p>
          <a:p>
            <a:r>
              <a:rPr kumimoji="1" lang="zh-CN" altLang="en-US" dirty="0"/>
              <a:t>尚德教材</a:t>
            </a:r>
            <a:r>
              <a:rPr kumimoji="1" lang="en-US" altLang="zh-CN" dirty="0"/>
              <a:t>271</a:t>
            </a:r>
            <a:r>
              <a:rPr kumimoji="1" lang="zh-CN" altLang="en-US" dirty="0"/>
              <a:t>页</a:t>
            </a:r>
          </a:p>
        </p:txBody>
      </p:sp>
      <p:sp>
        <p:nvSpPr>
          <p:cNvPr id="18" name="五边形 17"/>
          <p:cNvSpPr/>
          <p:nvPr/>
        </p:nvSpPr>
        <p:spPr>
          <a:xfrm>
            <a:off x="10220631" y="6180764"/>
            <a:ext cx="1971369" cy="693964"/>
          </a:xfrm>
          <a:prstGeom prst="homePlat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文本框 18">
            <a:extLst>
              <a:ext uri="{FF2B5EF4-FFF2-40B4-BE49-F238E27FC236}">
                <a16:creationId xmlns="" xmlns:a16="http://schemas.microsoft.com/office/drawing/2014/main" id="{263A5B50-E4C4-2F42-8531-87A53437C9D7}"/>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11.1.3.1</a:t>
            </a:r>
            <a:r>
              <a:rPr kumimoji="1" lang="zh-CN" altLang="en-US" sz="1000" dirty="0">
                <a:solidFill>
                  <a:schemeClr val="bg1">
                    <a:lumMod val="95000"/>
                  </a:schemeClr>
                </a:solidFill>
              </a:rPr>
              <a:t>推进全面深化改革</a:t>
            </a:r>
          </a:p>
        </p:txBody>
      </p:sp>
      <p:sp>
        <p:nvSpPr>
          <p:cNvPr id="16" name="矩形 15"/>
          <p:cNvSpPr/>
          <p:nvPr/>
        </p:nvSpPr>
        <p:spPr>
          <a:xfrm>
            <a:off x="529931" y="1796338"/>
            <a:ext cx="1415772" cy="461665"/>
          </a:xfrm>
          <a:prstGeom prst="rect">
            <a:avLst/>
          </a:prstGeom>
          <a:solidFill>
            <a:schemeClr val="accent2">
              <a:lumMod val="60000"/>
              <a:lumOff val="40000"/>
            </a:schemeClr>
          </a:solidFill>
        </p:spPr>
        <p:txBody>
          <a:bodyPr wrap="none">
            <a:spAutoFit/>
          </a:bodyPr>
          <a:lstStyle/>
          <a:p>
            <a:r>
              <a:rPr lang="zh-CN" altLang="en-US" sz="2400" b="1" smtClean="0">
                <a:solidFill>
                  <a:prstClr val="black"/>
                </a:solidFill>
                <a:latin typeface="黑体" pitchFamily="49" charset="-122"/>
                <a:ea typeface="黑体" pitchFamily="49" charset="-122"/>
              </a:rPr>
              <a:t>四个全面</a:t>
            </a:r>
            <a:endParaRPr lang="zh-CN" altLang="en-US" sz="2400" dirty="0"/>
          </a:p>
        </p:txBody>
      </p:sp>
    </p:spTree>
    <p:extLst>
      <p:ext uri="{BB962C8B-B14F-4D97-AF65-F5344CB8AC3E}">
        <p14:creationId xmlns:p14="http://schemas.microsoft.com/office/powerpoint/2010/main" val="1314829248"/>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413009" y="2651885"/>
            <a:ext cx="11545253" cy="3323987"/>
          </a:xfrm>
          <a:prstGeom prst="rect">
            <a:avLst/>
          </a:prstGeom>
          <a:noFill/>
        </p:spPr>
        <p:txBody>
          <a:bodyPr wrap="square" rtlCol="0" anchor="t">
            <a:spAutoFit/>
          </a:bodyPr>
          <a:lstStyle/>
          <a:p>
            <a:pPr>
              <a:lnSpc>
                <a:spcPct val="150000"/>
              </a:lnSpc>
            </a:pPr>
            <a:r>
              <a:rPr lang="zh-CN" altLang="en-US" sz="2000" b="1" dirty="0">
                <a:solidFill>
                  <a:srgbClr val="C00000"/>
                </a:solidFill>
                <a:latin typeface="黑体" pitchFamily="49" charset="-122"/>
                <a:ea typeface="黑体" pitchFamily="49" charset="-122"/>
              </a:rPr>
              <a:t>全面</a:t>
            </a:r>
            <a:r>
              <a:rPr lang="zh-CN" altLang="en-US" sz="2000" b="1" u="sng" dirty="0">
                <a:solidFill>
                  <a:srgbClr val="C00000"/>
                </a:solidFill>
                <a:latin typeface="黑体" pitchFamily="49" charset="-122"/>
                <a:ea typeface="黑体" pitchFamily="49" charset="-122"/>
              </a:rPr>
              <a:t>        </a:t>
            </a:r>
            <a:r>
              <a:rPr lang="zh-CN" altLang="en-US" sz="2000" dirty="0">
                <a:solidFill>
                  <a:prstClr val="black"/>
                </a:solidFill>
                <a:latin typeface="黑体" pitchFamily="49" charset="-122"/>
                <a:ea typeface="黑体" pitchFamily="49" charset="-122"/>
              </a:rPr>
              <a:t>：</a:t>
            </a:r>
            <a:r>
              <a:rPr lang="zh-CN" altLang="en-US" sz="2000" b="1" dirty="0">
                <a:solidFill>
                  <a:prstClr val="black"/>
                </a:solidFill>
                <a:latin typeface="黑体" pitchFamily="49" charset="-122"/>
                <a:ea typeface="黑体" pitchFamily="49" charset="-122"/>
              </a:rPr>
              <a:t>总目标</a:t>
            </a:r>
            <a:r>
              <a:rPr lang="zh-CN" altLang="en-US" sz="2000" dirty="0">
                <a:solidFill>
                  <a:prstClr val="black"/>
                </a:solidFill>
                <a:latin typeface="黑体" pitchFamily="49" charset="-122"/>
                <a:ea typeface="黑体" pitchFamily="49" charset="-122"/>
              </a:rPr>
              <a:t>是“完善和发展中国特色社会主义制度，推进国家治理体系和治理能力现代化”</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a:t>
            </a:r>
            <a:r>
              <a:rPr lang="zh-CN" altLang="en-US" sz="2000" b="1" u="sng" dirty="0">
                <a:solidFill>
                  <a:srgbClr val="C00000"/>
                </a:solidFill>
                <a:latin typeface="黑体" pitchFamily="49" charset="-122"/>
                <a:ea typeface="黑体" pitchFamily="49" charset="-122"/>
              </a:rPr>
              <a:t>        </a:t>
            </a:r>
            <a:r>
              <a:rPr lang="zh-CN" altLang="en-US" sz="2000" dirty="0">
                <a:solidFill>
                  <a:prstClr val="black"/>
                </a:solidFill>
                <a:latin typeface="黑体" pitchFamily="49" charset="-122"/>
                <a:ea typeface="黑体" pitchFamily="49" charset="-122"/>
              </a:rPr>
              <a:t>：</a:t>
            </a:r>
            <a:r>
              <a:rPr lang="zh-CN" altLang="en-US" sz="2000" b="1" dirty="0">
                <a:solidFill>
                  <a:prstClr val="black"/>
                </a:solidFill>
                <a:latin typeface="黑体" pitchFamily="49" charset="-122"/>
                <a:ea typeface="黑体" pitchFamily="49" charset="-122"/>
              </a:rPr>
              <a:t>总目标</a:t>
            </a:r>
            <a:r>
              <a:rPr lang="zh-CN" altLang="en-US" sz="2000" dirty="0">
                <a:solidFill>
                  <a:prstClr val="black"/>
                </a:solidFill>
                <a:latin typeface="黑体" pitchFamily="49" charset="-122"/>
                <a:ea typeface="黑体" pitchFamily="49" charset="-122"/>
              </a:rPr>
              <a:t>是建设中国特色社会主义法治体系，建设社会主义法治国家</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a:t>
            </a:r>
            <a:r>
              <a:rPr lang="zh-CN" altLang="en-US" sz="2000" b="1" u="sng" dirty="0">
                <a:solidFill>
                  <a:srgbClr val="C00000"/>
                </a:solidFill>
                <a:latin typeface="黑体" pitchFamily="49" charset="-122"/>
                <a:ea typeface="黑体" pitchFamily="49" charset="-122"/>
              </a:rPr>
              <a:t>        </a:t>
            </a:r>
            <a:r>
              <a:rPr lang="zh-CN" altLang="en-US" sz="2000" dirty="0">
                <a:solidFill>
                  <a:prstClr val="black"/>
                </a:solidFill>
                <a:latin typeface="黑体" pitchFamily="49" charset="-122"/>
                <a:ea typeface="黑体" pitchFamily="49" charset="-122"/>
              </a:rPr>
              <a:t>：</a:t>
            </a:r>
            <a:r>
              <a:rPr lang="zh-CN" altLang="en-US" sz="2000" b="1" dirty="0">
                <a:solidFill>
                  <a:prstClr val="black"/>
                </a:solidFill>
                <a:latin typeface="黑体" pitchFamily="49" charset="-122"/>
                <a:ea typeface="黑体" pitchFamily="49" charset="-122"/>
              </a:rPr>
              <a:t>三大攻坚战</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防范化解重大风险、精准脱贫、污染防治</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a:t>
            </a:r>
            <a:r>
              <a:rPr lang="zh-CN" altLang="en-US" sz="2000" b="1" u="sng" dirty="0">
                <a:solidFill>
                  <a:srgbClr val="C00000"/>
                </a:solidFill>
                <a:latin typeface="黑体" pitchFamily="49" charset="-122"/>
                <a:ea typeface="黑体" pitchFamily="49" charset="-122"/>
              </a:rPr>
              <a:t>        </a:t>
            </a:r>
            <a:r>
              <a:rPr lang="zh-CN" altLang="en-US" sz="2000" dirty="0">
                <a:solidFill>
                  <a:prstClr val="black"/>
                </a:solidFill>
                <a:latin typeface="黑体" pitchFamily="49" charset="-122"/>
                <a:ea typeface="黑体" pitchFamily="49" charset="-122"/>
              </a:rPr>
              <a:t>：</a:t>
            </a:r>
            <a:r>
              <a:rPr lang="en-US" altLang="zh-CN" sz="2000" dirty="0">
                <a:solidFill>
                  <a:prstClr val="black"/>
                </a:solidFill>
                <a:latin typeface="黑体" pitchFamily="49" charset="-122"/>
                <a:ea typeface="黑体" pitchFamily="49" charset="-122"/>
              </a:rPr>
              <a:t>2016</a:t>
            </a:r>
            <a:r>
              <a:rPr lang="zh-CN" altLang="en-US" sz="2000" dirty="0">
                <a:solidFill>
                  <a:prstClr val="black"/>
                </a:solidFill>
                <a:latin typeface="黑体" pitchFamily="49" charset="-122"/>
                <a:ea typeface="黑体" pitchFamily="49" charset="-122"/>
              </a:rPr>
              <a:t>年</a:t>
            </a:r>
            <a:r>
              <a:rPr lang="en-US" altLang="zh-CN" sz="2000" dirty="0">
                <a:solidFill>
                  <a:prstClr val="black"/>
                </a:solidFill>
                <a:latin typeface="黑体" pitchFamily="49" charset="-122"/>
                <a:ea typeface="黑体" pitchFamily="49" charset="-122"/>
              </a:rPr>
              <a:t>10</a:t>
            </a:r>
            <a:r>
              <a:rPr lang="zh-CN" altLang="en-US" sz="2000" dirty="0">
                <a:solidFill>
                  <a:prstClr val="black"/>
                </a:solidFill>
                <a:latin typeface="黑体" pitchFamily="49" charset="-122"/>
                <a:ea typeface="黑体" pitchFamily="49" charset="-122"/>
              </a:rPr>
              <a:t>月，中共十八届六中全会审议通过</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关于新形势下党内政治生活的若干准则</a:t>
            </a:r>
            <a:r>
              <a:rPr lang="en-US" altLang="zh-CN" sz="2000" dirty="0">
                <a:solidFill>
                  <a:prstClr val="black"/>
                </a:solidFill>
                <a:latin typeface="黑体" pitchFamily="49" charset="-122"/>
                <a:ea typeface="黑体" pitchFamily="49" charset="-122"/>
              </a:rPr>
              <a:t>》</a:t>
            </a:r>
          </a:p>
        </p:txBody>
      </p:sp>
      <p:pic>
        <p:nvPicPr>
          <p:cNvPr id="10" name="Picture 2" descr="C:\Users\User\Documents\263EM\chuzi@sunlands.com\history\user\image\0a2b8d88-43cd-46c8-836a-beea4a59c9d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2760" y="2017598"/>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6" name="圆角矩形 15"/>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7" name="左大括号 16"/>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8" name="圆角矩形 17"/>
          <p:cNvSpPr/>
          <p:nvPr/>
        </p:nvSpPr>
        <p:spPr>
          <a:xfrm>
            <a:off x="9061901" y="3244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全面建设小康社会目标和实现民族复兴中国梦</a:t>
            </a:r>
          </a:p>
        </p:txBody>
      </p:sp>
      <p:sp>
        <p:nvSpPr>
          <p:cNvPr id="19" name="圆角矩形 18"/>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20" name="圆角矩形 19"/>
          <p:cNvSpPr/>
          <p:nvPr/>
        </p:nvSpPr>
        <p:spPr>
          <a:xfrm>
            <a:off x="9088280" y="899376"/>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“四个全面”战略布局</a:t>
            </a:r>
          </a:p>
        </p:txBody>
      </p:sp>
      <p:sp>
        <p:nvSpPr>
          <p:cNvPr id="12" name="文本框 11">
            <a:extLst>
              <a:ext uri="{FF2B5EF4-FFF2-40B4-BE49-F238E27FC236}">
                <a16:creationId xmlns="" xmlns:a16="http://schemas.microsoft.com/office/drawing/2014/main" id="{9BA8AF9F-2293-9647-AF11-0DC1B729E825}"/>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11.1.3.1</a:t>
            </a:r>
            <a:r>
              <a:rPr kumimoji="1" lang="zh-CN" altLang="en-US" sz="1000" dirty="0">
                <a:solidFill>
                  <a:schemeClr val="bg1">
                    <a:lumMod val="95000"/>
                  </a:schemeClr>
                </a:solidFill>
              </a:rPr>
              <a:t>推进全面深化改革</a:t>
            </a:r>
          </a:p>
        </p:txBody>
      </p:sp>
      <p:sp>
        <p:nvSpPr>
          <p:cNvPr id="11" name="矩形 10"/>
          <p:cNvSpPr/>
          <p:nvPr/>
        </p:nvSpPr>
        <p:spPr>
          <a:xfrm>
            <a:off x="529931" y="1796338"/>
            <a:ext cx="1415772" cy="461665"/>
          </a:xfrm>
          <a:prstGeom prst="rect">
            <a:avLst/>
          </a:prstGeom>
          <a:solidFill>
            <a:schemeClr val="accent2">
              <a:lumMod val="60000"/>
              <a:lumOff val="40000"/>
            </a:schemeClr>
          </a:solidFill>
        </p:spPr>
        <p:txBody>
          <a:bodyPr wrap="none">
            <a:spAutoFit/>
          </a:bodyPr>
          <a:lstStyle/>
          <a:p>
            <a:r>
              <a:rPr lang="zh-CN" altLang="en-US" sz="2400" b="1" smtClean="0">
                <a:solidFill>
                  <a:prstClr val="black"/>
                </a:solidFill>
                <a:latin typeface="黑体" pitchFamily="49" charset="-122"/>
                <a:ea typeface="黑体" pitchFamily="49" charset="-122"/>
              </a:rPr>
              <a:t>四个全面</a:t>
            </a:r>
            <a:endParaRPr lang="zh-CN" altLang="en-US" sz="2400" dirty="0"/>
          </a:p>
        </p:txBody>
      </p:sp>
    </p:spTree>
    <p:extLst>
      <p:ext uri="{BB962C8B-B14F-4D97-AF65-F5344CB8AC3E}">
        <p14:creationId xmlns:p14="http://schemas.microsoft.com/office/powerpoint/2010/main" val="1579156608"/>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413009" y="2651885"/>
            <a:ext cx="11545253" cy="3323987"/>
          </a:xfrm>
          <a:prstGeom prst="rect">
            <a:avLst/>
          </a:prstGeom>
          <a:noFill/>
        </p:spPr>
        <p:txBody>
          <a:bodyPr wrap="square" rtlCol="0" anchor="t">
            <a:spAutoFit/>
          </a:bodyPr>
          <a:lstStyle/>
          <a:p>
            <a:pPr>
              <a:lnSpc>
                <a:spcPct val="150000"/>
              </a:lnSpc>
            </a:pPr>
            <a:r>
              <a:rPr lang="zh-CN" altLang="en-US" sz="2000" b="1" dirty="0">
                <a:solidFill>
                  <a:srgbClr val="C00000"/>
                </a:solidFill>
                <a:latin typeface="黑体" pitchFamily="49" charset="-122"/>
                <a:ea typeface="黑体" pitchFamily="49" charset="-122"/>
              </a:rPr>
              <a:t>全面深化改革</a:t>
            </a:r>
            <a:r>
              <a:rPr lang="zh-CN" altLang="en-US" sz="2000" dirty="0">
                <a:solidFill>
                  <a:prstClr val="black"/>
                </a:solidFill>
                <a:latin typeface="黑体" pitchFamily="49" charset="-122"/>
                <a:ea typeface="黑体" pitchFamily="49" charset="-122"/>
              </a:rPr>
              <a:t>：</a:t>
            </a:r>
            <a:r>
              <a:rPr lang="zh-CN" altLang="en-US" sz="2000" b="1" dirty="0">
                <a:solidFill>
                  <a:prstClr val="black"/>
                </a:solidFill>
                <a:latin typeface="黑体" pitchFamily="49" charset="-122"/>
                <a:ea typeface="黑体" pitchFamily="49" charset="-122"/>
              </a:rPr>
              <a:t>总目标</a:t>
            </a:r>
            <a:r>
              <a:rPr lang="zh-CN" altLang="en-US" sz="2000" dirty="0">
                <a:solidFill>
                  <a:prstClr val="black"/>
                </a:solidFill>
                <a:latin typeface="黑体" pitchFamily="49" charset="-122"/>
                <a:ea typeface="黑体" pitchFamily="49" charset="-122"/>
              </a:rPr>
              <a:t>是“完善和发展中国特色社会主义制度，推进国家治理体系和治理能力现代化”</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全面依法治国</a:t>
            </a:r>
            <a:r>
              <a:rPr lang="zh-CN" altLang="en-US" sz="2000" dirty="0">
                <a:solidFill>
                  <a:prstClr val="black"/>
                </a:solidFill>
                <a:latin typeface="黑体" pitchFamily="49" charset="-122"/>
                <a:ea typeface="黑体" pitchFamily="49" charset="-122"/>
              </a:rPr>
              <a:t>：</a:t>
            </a:r>
            <a:r>
              <a:rPr lang="zh-CN" altLang="en-US" sz="2000" b="1" dirty="0">
                <a:solidFill>
                  <a:prstClr val="black"/>
                </a:solidFill>
                <a:latin typeface="黑体" pitchFamily="49" charset="-122"/>
                <a:ea typeface="黑体" pitchFamily="49" charset="-122"/>
              </a:rPr>
              <a:t>总目标</a:t>
            </a:r>
            <a:r>
              <a:rPr lang="zh-CN" altLang="en-US" sz="2000" dirty="0">
                <a:solidFill>
                  <a:prstClr val="black"/>
                </a:solidFill>
                <a:latin typeface="黑体" pitchFamily="49" charset="-122"/>
                <a:ea typeface="黑体" pitchFamily="49" charset="-122"/>
              </a:rPr>
              <a:t>是建设中国特色社会主义法治体系，建设社会主义法治国家</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全面建成小康社会</a:t>
            </a:r>
            <a:r>
              <a:rPr lang="zh-CN" altLang="en-US" sz="2000" dirty="0">
                <a:solidFill>
                  <a:prstClr val="black"/>
                </a:solidFill>
                <a:latin typeface="黑体" pitchFamily="49" charset="-122"/>
                <a:ea typeface="黑体" pitchFamily="49" charset="-122"/>
              </a:rPr>
              <a:t>：</a:t>
            </a:r>
            <a:r>
              <a:rPr lang="zh-CN" altLang="en-US" sz="2000" b="1" dirty="0">
                <a:solidFill>
                  <a:prstClr val="black"/>
                </a:solidFill>
                <a:latin typeface="黑体" pitchFamily="49" charset="-122"/>
                <a:ea typeface="黑体" pitchFamily="49" charset="-122"/>
              </a:rPr>
              <a:t>三大攻坚战</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防范化解重大风险、精准脱贫、污染防治</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全面从严治党</a:t>
            </a:r>
            <a:r>
              <a:rPr lang="zh-CN" altLang="en-US" sz="2000" dirty="0">
                <a:solidFill>
                  <a:prstClr val="black"/>
                </a:solidFill>
                <a:latin typeface="黑体" pitchFamily="49" charset="-122"/>
                <a:ea typeface="黑体" pitchFamily="49" charset="-122"/>
              </a:rPr>
              <a:t>：</a:t>
            </a:r>
            <a:r>
              <a:rPr lang="en-US" altLang="zh-CN" sz="2000" dirty="0">
                <a:solidFill>
                  <a:prstClr val="black"/>
                </a:solidFill>
                <a:latin typeface="黑体" pitchFamily="49" charset="-122"/>
                <a:ea typeface="黑体" pitchFamily="49" charset="-122"/>
              </a:rPr>
              <a:t>2016</a:t>
            </a:r>
            <a:r>
              <a:rPr lang="zh-CN" altLang="en-US" sz="2000" dirty="0">
                <a:solidFill>
                  <a:prstClr val="black"/>
                </a:solidFill>
                <a:latin typeface="黑体" pitchFamily="49" charset="-122"/>
                <a:ea typeface="黑体" pitchFamily="49" charset="-122"/>
              </a:rPr>
              <a:t>年</a:t>
            </a:r>
            <a:r>
              <a:rPr lang="en-US" altLang="zh-CN" sz="2000" dirty="0">
                <a:solidFill>
                  <a:prstClr val="black"/>
                </a:solidFill>
                <a:latin typeface="黑体" pitchFamily="49" charset="-122"/>
                <a:ea typeface="黑体" pitchFamily="49" charset="-122"/>
              </a:rPr>
              <a:t>10</a:t>
            </a:r>
            <a:r>
              <a:rPr lang="zh-CN" altLang="en-US" sz="2000" dirty="0">
                <a:solidFill>
                  <a:prstClr val="black"/>
                </a:solidFill>
                <a:latin typeface="黑体" pitchFamily="49" charset="-122"/>
                <a:ea typeface="黑体" pitchFamily="49" charset="-122"/>
              </a:rPr>
              <a:t>月，中共十八届六中全会审议通过</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关于新形势下党内政治生活的若干准则</a:t>
            </a:r>
            <a:r>
              <a:rPr lang="en-US" altLang="zh-CN" sz="2000" dirty="0">
                <a:solidFill>
                  <a:prstClr val="black"/>
                </a:solidFill>
                <a:latin typeface="黑体" pitchFamily="49" charset="-122"/>
                <a:ea typeface="黑体" pitchFamily="49" charset="-122"/>
              </a:rPr>
              <a:t>》</a:t>
            </a:r>
          </a:p>
        </p:txBody>
      </p:sp>
      <p:pic>
        <p:nvPicPr>
          <p:cNvPr id="10" name="Picture 2" descr="C:\Users\User\Documents\263EM\chuzi@sunlands.com\history\user\image\0a2b8d88-43cd-46c8-836a-beea4a59c9d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2760" y="2017598"/>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6" name="圆角矩形 15"/>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7" name="左大括号 16"/>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8" name="圆角矩形 17"/>
          <p:cNvSpPr/>
          <p:nvPr/>
        </p:nvSpPr>
        <p:spPr>
          <a:xfrm>
            <a:off x="9061901" y="3244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全面建设小康社会目标和实现民族复兴中国梦</a:t>
            </a:r>
          </a:p>
        </p:txBody>
      </p:sp>
      <p:sp>
        <p:nvSpPr>
          <p:cNvPr id="19" name="圆角矩形 18"/>
          <p:cNvSpPr/>
          <p:nvPr/>
        </p:nvSpPr>
        <p:spPr>
          <a:xfrm>
            <a:off x="9088280" y="1758841"/>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“五位一体”总布局</a:t>
            </a:r>
          </a:p>
        </p:txBody>
      </p:sp>
      <p:sp>
        <p:nvSpPr>
          <p:cNvPr id="20" name="圆角矩形 19"/>
          <p:cNvSpPr/>
          <p:nvPr/>
        </p:nvSpPr>
        <p:spPr>
          <a:xfrm>
            <a:off x="9088280" y="899376"/>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“四个全面”战略布局</a:t>
            </a:r>
          </a:p>
        </p:txBody>
      </p:sp>
      <p:sp>
        <p:nvSpPr>
          <p:cNvPr id="12" name="文本框 11">
            <a:extLst>
              <a:ext uri="{FF2B5EF4-FFF2-40B4-BE49-F238E27FC236}">
                <a16:creationId xmlns="" xmlns:a16="http://schemas.microsoft.com/office/drawing/2014/main" id="{3CED18E0-E43B-2640-B268-7B93497E0412}"/>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11.1.3.1</a:t>
            </a:r>
            <a:r>
              <a:rPr kumimoji="1" lang="zh-CN" altLang="en-US" sz="1000" dirty="0">
                <a:solidFill>
                  <a:schemeClr val="bg1">
                    <a:lumMod val="95000"/>
                  </a:schemeClr>
                </a:solidFill>
              </a:rPr>
              <a:t>推进全面深化改革</a:t>
            </a:r>
          </a:p>
        </p:txBody>
      </p:sp>
      <p:sp>
        <p:nvSpPr>
          <p:cNvPr id="11" name="矩形 10"/>
          <p:cNvSpPr/>
          <p:nvPr/>
        </p:nvSpPr>
        <p:spPr>
          <a:xfrm>
            <a:off x="529931" y="1796338"/>
            <a:ext cx="1415772" cy="461665"/>
          </a:xfrm>
          <a:prstGeom prst="rect">
            <a:avLst/>
          </a:prstGeom>
          <a:solidFill>
            <a:schemeClr val="accent2">
              <a:lumMod val="60000"/>
              <a:lumOff val="40000"/>
            </a:schemeClr>
          </a:solidFill>
        </p:spPr>
        <p:txBody>
          <a:bodyPr wrap="none">
            <a:spAutoFit/>
          </a:bodyPr>
          <a:lstStyle/>
          <a:p>
            <a:r>
              <a:rPr lang="zh-CN" altLang="en-US" sz="2400" b="1" smtClean="0">
                <a:solidFill>
                  <a:prstClr val="black"/>
                </a:solidFill>
                <a:latin typeface="黑体" pitchFamily="49" charset="-122"/>
                <a:ea typeface="黑体" pitchFamily="49" charset="-122"/>
              </a:rPr>
              <a:t>四个全面</a:t>
            </a:r>
            <a:endParaRPr lang="zh-CN" altLang="en-US" sz="2400" dirty="0"/>
          </a:p>
        </p:txBody>
      </p:sp>
    </p:spTree>
    <p:extLst>
      <p:ext uri="{BB962C8B-B14F-4D97-AF65-F5344CB8AC3E}">
        <p14:creationId xmlns:p14="http://schemas.microsoft.com/office/powerpoint/2010/main" val="4977345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5531"/>
            <a:ext cx="5377689" cy="544050"/>
          </a:xfrm>
        </p:spPr>
        <p:txBody>
          <a:bodyPr vert="horz" lIns="91440" tIns="45720" rIns="91440" bIns="45720" rtlCol="0" anchor="ctr">
            <a:noAutofit/>
          </a:bodyPr>
          <a:lstStyle/>
          <a:p>
            <a:r>
              <a:rPr lang="zh-CN" altLang="en-US" sz="2000" dirty="0">
                <a:solidFill>
                  <a:schemeClr val="tx1"/>
                </a:solidFill>
              </a:rPr>
              <a:t>第一节 历史性的伟大转折和改革开放的起步  </a:t>
            </a:r>
          </a:p>
        </p:txBody>
      </p:sp>
      <p:sp>
        <p:nvSpPr>
          <p:cNvPr id="4" name="内容占位符 3"/>
          <p:cNvSpPr>
            <a:spLocks noGrp="1"/>
          </p:cNvSpPr>
          <p:nvPr>
            <p:ph idx="1"/>
          </p:nvPr>
        </p:nvSpPr>
        <p:spPr>
          <a:xfrm>
            <a:off x="506258" y="1221596"/>
            <a:ext cx="10515600" cy="4330117"/>
          </a:xfrm>
        </p:spPr>
        <p:txBody>
          <a:bodyPr>
            <a:normAutofit/>
          </a:bodyPr>
          <a:lstStyle/>
          <a:p>
            <a:r>
              <a:rPr lang="zh-CN" altLang="en-US" sz="2000" dirty="0">
                <a:latin typeface="黑体" panose="02010609060101010101" pitchFamily="49" charset="-122"/>
                <a:ea typeface="黑体" panose="02010609060101010101" pitchFamily="49" charset="-122"/>
              </a:rPr>
              <a:t>伟大的历史性转折</a:t>
            </a:r>
            <a:endParaRPr lang="en-US" altLang="zh-CN" sz="2000"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冲破“两个凡是”</a:t>
            </a:r>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两个凡是：凡是毛主席作出的决策我们都坚决维护；凡是毛主席的指示我们都始终不渝地遵循。</a:t>
            </a:r>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endParaRPr lang="en-US" altLang="zh-CN" dirty="0">
              <a:solidFill>
                <a:srgbClr val="C00000"/>
              </a:solidFill>
              <a:latin typeface="黑体" panose="02010609060101010101" pitchFamily="49" charset="-122"/>
              <a:ea typeface="黑体" panose="02010609060101010101" pitchFamily="49" charset="-122"/>
            </a:endParaRPr>
          </a:p>
          <a:p>
            <a:r>
              <a:rPr lang="en-US" altLang="zh-CN" dirty="0">
                <a:latin typeface="黑体" panose="02010609060101010101" pitchFamily="49" charset="-122"/>
                <a:ea typeface="黑体" panose="02010609060101010101" pitchFamily="49" charset="-122"/>
              </a:rPr>
              <a:t>1978</a:t>
            </a:r>
            <a:r>
              <a:rPr lang="zh-CN" altLang="en-US" dirty="0">
                <a:latin typeface="黑体" panose="02010609060101010101" pitchFamily="49" charset="-122"/>
                <a:ea typeface="黑体" panose="02010609060101010101" pitchFamily="49" charset="-122"/>
              </a:rPr>
              <a:t>年</a:t>
            </a:r>
            <a:r>
              <a:rPr lang="en-US" altLang="zh-CN" dirty="0">
                <a:latin typeface="黑体" panose="02010609060101010101" pitchFamily="49" charset="-122"/>
                <a:ea typeface="黑体" panose="02010609060101010101" pitchFamily="49" charset="-122"/>
              </a:rPr>
              <a:t>5</a:t>
            </a:r>
            <a:r>
              <a:rPr lang="zh-CN" altLang="en-US" dirty="0">
                <a:latin typeface="黑体" panose="02010609060101010101" pitchFamily="49" charset="-122"/>
                <a:ea typeface="黑体" panose="02010609060101010101" pitchFamily="49" charset="-122"/>
              </a:rPr>
              <a:t>月</a:t>
            </a:r>
            <a:r>
              <a:rPr lang="en-US" altLang="zh-CN" dirty="0">
                <a:latin typeface="黑体" panose="02010609060101010101" pitchFamily="49" charset="-122"/>
                <a:ea typeface="黑体" panose="02010609060101010101" pitchFamily="49" charset="-122"/>
              </a:rPr>
              <a:t>11</a:t>
            </a:r>
            <a:r>
              <a:rPr lang="zh-CN" altLang="en-US" dirty="0">
                <a:latin typeface="黑体" panose="02010609060101010101" pitchFamily="49" charset="-122"/>
                <a:ea typeface="黑体" panose="02010609060101010101" pitchFamily="49" charset="-122"/>
              </a:rPr>
              <a:t>日，</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光明日报</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发表题为</a:t>
            </a:r>
            <a:r>
              <a:rPr lang="en-US" altLang="zh-CN" b="1" dirty="0">
                <a:solidFill>
                  <a:srgbClr val="C00000"/>
                </a:solidFill>
                <a:latin typeface="黑体" panose="02010609060101010101" pitchFamily="49" charset="-122"/>
                <a:ea typeface="黑体" panose="02010609060101010101" pitchFamily="49" charset="-122"/>
              </a:rPr>
              <a:t>《</a:t>
            </a:r>
            <a:r>
              <a:rPr lang="zh-CN" altLang="en-US" b="1" dirty="0">
                <a:solidFill>
                  <a:srgbClr val="C00000"/>
                </a:solidFill>
                <a:latin typeface="黑体" panose="02010609060101010101" pitchFamily="49" charset="-122"/>
                <a:ea typeface="黑体" panose="02010609060101010101" pitchFamily="49" charset="-122"/>
              </a:rPr>
              <a:t>实践是检验真理的唯一标准</a:t>
            </a:r>
            <a:r>
              <a:rPr lang="en-US" altLang="zh-CN" b="1" dirty="0">
                <a:solidFill>
                  <a:srgbClr val="C00000"/>
                </a:solidFill>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a:t>
            </a:r>
            <a:endParaRPr lang="en-US" altLang="zh-CN" dirty="0">
              <a:latin typeface="黑体" panose="02010609060101010101" pitchFamily="49" charset="-122"/>
              <a:ea typeface="黑体" panose="02010609060101010101" pitchFamily="49" charset="-122"/>
            </a:endParaRPr>
          </a:p>
          <a:p>
            <a:endParaRPr lang="zh-CN" altLang="en-US" dirty="0">
              <a:solidFill>
                <a:srgbClr val="C00000"/>
              </a:solidFill>
              <a:latin typeface="黑体" panose="02010609060101010101" pitchFamily="49" charset="-122"/>
              <a:ea typeface="黑体" panose="02010609060101010101" pitchFamily="49" charset="-122"/>
            </a:endParaRPr>
          </a:p>
        </p:txBody>
      </p:sp>
      <p:sp>
        <p:nvSpPr>
          <p:cNvPr id="11" name="下箭头 10"/>
          <p:cNvSpPr/>
          <p:nvPr/>
        </p:nvSpPr>
        <p:spPr>
          <a:xfrm>
            <a:off x="4462277" y="3279250"/>
            <a:ext cx="998355" cy="801666"/>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p:cNvSpPr/>
          <p:nvPr/>
        </p:nvSpPr>
        <p:spPr>
          <a:xfrm>
            <a:off x="6244910" y="878948"/>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伟大的历史性转折</a:t>
            </a:r>
          </a:p>
        </p:txBody>
      </p:sp>
      <p:sp>
        <p:nvSpPr>
          <p:cNvPr id="18" name="左大括号 17"/>
          <p:cNvSpPr/>
          <p:nvPr/>
        </p:nvSpPr>
        <p:spPr>
          <a:xfrm>
            <a:off x="9307457" y="568950"/>
            <a:ext cx="197690" cy="127124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9" name="圆角矩形 18"/>
          <p:cNvSpPr/>
          <p:nvPr/>
        </p:nvSpPr>
        <p:spPr>
          <a:xfrm>
            <a:off x="9473650" y="567853"/>
            <a:ext cx="2614164" cy="620921"/>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冲破两个凡是</a:t>
            </a:r>
          </a:p>
        </p:txBody>
      </p:sp>
      <p:sp>
        <p:nvSpPr>
          <p:cNvPr id="20" name="圆角矩形 19"/>
          <p:cNvSpPr/>
          <p:nvPr/>
        </p:nvSpPr>
        <p:spPr>
          <a:xfrm>
            <a:off x="9473650" y="1266534"/>
            <a:ext cx="2614164" cy="57366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十一届三中全会</a:t>
            </a:r>
          </a:p>
        </p:txBody>
      </p:sp>
      <p:pic>
        <p:nvPicPr>
          <p:cNvPr id="21" name="Picture 2" descr="C:\Users\User\Documents\263EM\chuzi@sunlands.com\history\user\image\0a2b8d88-43cd-46c8-836a-beea4a59c9d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86760" y="4521433"/>
            <a:ext cx="1486890" cy="4740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550850" y="2090576"/>
            <a:ext cx="10898505" cy="4247317"/>
          </a:xfrm>
          <a:prstGeom prst="rect">
            <a:avLst/>
          </a:prstGeom>
          <a:noFill/>
        </p:spPr>
        <p:txBody>
          <a:bodyPr wrap="square" rtlCol="0" anchor="t">
            <a:spAutoFit/>
          </a:bodyPr>
          <a:lstStyle/>
          <a:p>
            <a:pPr>
              <a:lnSpc>
                <a:spcPct val="150000"/>
              </a:lnSpc>
            </a:pPr>
            <a:r>
              <a:rPr lang="zh-CN" altLang="en-US" sz="2000" b="1" dirty="0">
                <a:solidFill>
                  <a:prstClr val="black"/>
                </a:solidFill>
                <a:latin typeface="黑体" pitchFamily="49" charset="-122"/>
                <a:ea typeface="黑体" pitchFamily="49" charset="-122"/>
              </a:rPr>
              <a:t>政治</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prstClr val="black"/>
                </a:solidFill>
                <a:latin typeface="黑体" pitchFamily="49" charset="-122"/>
                <a:ea typeface="黑体" pitchFamily="49" charset="-122"/>
              </a:rPr>
              <a:t>经济</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prstClr val="black"/>
                </a:solidFill>
                <a:latin typeface="黑体" pitchFamily="49" charset="-122"/>
                <a:ea typeface="黑体" pitchFamily="49" charset="-122"/>
              </a:rPr>
              <a:t>文化</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prstClr val="black"/>
                </a:solidFill>
                <a:latin typeface="黑体" pitchFamily="49" charset="-122"/>
                <a:ea typeface="黑体" pitchFamily="49" charset="-122"/>
              </a:rPr>
              <a:t>社会</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生态</a:t>
            </a:r>
            <a:r>
              <a:rPr lang="zh-CN" altLang="en-US" sz="2000" dirty="0">
                <a:solidFill>
                  <a:srgbClr val="C00000"/>
                </a:solidFill>
                <a:latin typeface="黑体" pitchFamily="49" charset="-122"/>
                <a:ea typeface="黑体" pitchFamily="49" charset="-122"/>
              </a:rPr>
              <a:t>：</a:t>
            </a:r>
            <a:endParaRPr lang="zh-CN" altLang="en-US" sz="2000" b="1" dirty="0">
              <a:solidFill>
                <a:srgbClr val="C00000"/>
              </a:solidFill>
              <a:latin typeface="黑体" pitchFamily="49" charset="-122"/>
              <a:ea typeface="黑体" pitchFamily="49" charset="-122"/>
            </a:endParaRPr>
          </a:p>
        </p:txBody>
      </p:sp>
      <p:pic>
        <p:nvPicPr>
          <p:cNvPr id="10"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2544" y="1758841"/>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20" name="圆角矩形 19"/>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24" name="左大括号 23"/>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25" name="圆角矩形 24"/>
          <p:cNvSpPr/>
          <p:nvPr/>
        </p:nvSpPr>
        <p:spPr>
          <a:xfrm>
            <a:off x="9061901" y="3244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全面建设小康社会目标和实现民族复兴中国梦</a:t>
            </a:r>
          </a:p>
        </p:txBody>
      </p:sp>
      <p:sp>
        <p:nvSpPr>
          <p:cNvPr id="26" name="圆角矩形 25"/>
          <p:cNvSpPr/>
          <p:nvPr/>
        </p:nvSpPr>
        <p:spPr>
          <a:xfrm>
            <a:off x="9088280" y="1758841"/>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“五位一体”总布局</a:t>
            </a:r>
          </a:p>
        </p:txBody>
      </p:sp>
      <p:sp>
        <p:nvSpPr>
          <p:cNvPr id="27" name="圆角矩形 26"/>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“四个全面”战略布局</a:t>
            </a:r>
          </a:p>
        </p:txBody>
      </p:sp>
      <p:sp>
        <p:nvSpPr>
          <p:cNvPr id="11" name="文本框 10"/>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11.1.2</a:t>
            </a:r>
            <a:r>
              <a:rPr kumimoji="1" lang="zh-CN" altLang="en-US" sz="1000" dirty="0">
                <a:solidFill>
                  <a:schemeClr val="bg1">
                    <a:lumMod val="95000"/>
                  </a:schemeClr>
                </a:solidFill>
              </a:rPr>
              <a:t>统筹推进“五位一体”总体布局</a:t>
            </a:r>
          </a:p>
        </p:txBody>
      </p:sp>
      <p:sp>
        <p:nvSpPr>
          <p:cNvPr id="12" name="矩形 11"/>
          <p:cNvSpPr/>
          <p:nvPr/>
        </p:nvSpPr>
        <p:spPr>
          <a:xfrm>
            <a:off x="569910" y="1228567"/>
            <a:ext cx="1415772" cy="461665"/>
          </a:xfrm>
          <a:prstGeom prst="rect">
            <a:avLst/>
          </a:prstGeom>
          <a:solidFill>
            <a:schemeClr val="accent2">
              <a:lumMod val="60000"/>
              <a:lumOff val="40000"/>
            </a:schemeClr>
          </a:solidFill>
        </p:spPr>
        <p:txBody>
          <a:bodyPr wrap="none">
            <a:spAutoFit/>
          </a:bodyPr>
          <a:lstStyle/>
          <a:p>
            <a:r>
              <a:rPr lang="zh-CN" altLang="en-US" sz="2400" b="1" smtClean="0">
                <a:solidFill>
                  <a:prstClr val="black"/>
                </a:solidFill>
                <a:latin typeface="黑体" pitchFamily="49" charset="-122"/>
                <a:ea typeface="黑体" pitchFamily="49" charset="-122"/>
              </a:rPr>
              <a:t>五位一体</a:t>
            </a:r>
            <a:endParaRPr lang="zh-CN" altLang="en-US" sz="2400"/>
          </a:p>
        </p:txBody>
      </p:sp>
    </p:spTree>
    <p:extLst>
      <p:ext uri="{BB962C8B-B14F-4D97-AF65-F5344CB8AC3E}">
        <p14:creationId xmlns:p14="http://schemas.microsoft.com/office/powerpoint/2010/main" val="796029969"/>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646747" y="2406090"/>
            <a:ext cx="10898505" cy="3785652"/>
          </a:xfrm>
          <a:prstGeom prst="rect">
            <a:avLst/>
          </a:prstGeom>
          <a:noFill/>
        </p:spPr>
        <p:txBody>
          <a:bodyPr wrap="square" rtlCol="0" anchor="t">
            <a:spAutoFit/>
          </a:bodyPr>
          <a:lstStyle/>
          <a:p>
            <a:pPr>
              <a:lnSpc>
                <a:spcPct val="150000"/>
              </a:lnSpc>
            </a:pPr>
            <a:r>
              <a:rPr lang="zh-CN" altLang="en-US" sz="2000" b="1" dirty="0">
                <a:solidFill>
                  <a:prstClr val="black"/>
                </a:solidFill>
                <a:latin typeface="黑体" pitchFamily="49" charset="-122"/>
                <a:ea typeface="黑体" pitchFamily="49" charset="-122"/>
              </a:rPr>
              <a:t>政治</a:t>
            </a:r>
            <a:r>
              <a:rPr lang="zh-CN" altLang="en-US" sz="2000" dirty="0">
                <a:solidFill>
                  <a:prstClr val="black"/>
                </a:solidFill>
                <a:latin typeface="黑体" pitchFamily="49" charset="-122"/>
                <a:ea typeface="黑体" pitchFamily="49" charset="-122"/>
              </a:rPr>
              <a:t>：发展社会主义民主政治</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prstClr val="black"/>
                </a:solidFill>
                <a:latin typeface="黑体" pitchFamily="49" charset="-122"/>
                <a:ea typeface="黑体" pitchFamily="49" charset="-122"/>
              </a:rPr>
              <a:t>经济</a:t>
            </a:r>
            <a:r>
              <a:rPr lang="zh-CN" altLang="en-US" sz="2000" dirty="0">
                <a:solidFill>
                  <a:prstClr val="black"/>
                </a:solidFill>
                <a:latin typeface="黑体" pitchFamily="49" charset="-122"/>
                <a:ea typeface="黑体" pitchFamily="49" charset="-122"/>
              </a:rPr>
              <a:t>：</a:t>
            </a:r>
            <a:r>
              <a:rPr lang="zh-CN" altLang="en-US" sz="2000" b="1" dirty="0">
                <a:solidFill>
                  <a:srgbClr val="C00000"/>
                </a:solidFill>
                <a:latin typeface="黑体" pitchFamily="49" charset="-122"/>
                <a:ea typeface="黑体" pitchFamily="49" charset="-122"/>
              </a:rPr>
              <a:t>经济发展新常态</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从高速增长转为中高速增长；</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dirty="0">
                <a:solidFill>
                  <a:prstClr val="black"/>
                </a:solidFill>
                <a:latin typeface="黑体" pitchFamily="49" charset="-122"/>
                <a:ea typeface="黑体" pitchFamily="49" charset="-122"/>
              </a:rPr>
              <a:t>                        经济结构不断优化升级；</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dirty="0">
                <a:solidFill>
                  <a:prstClr val="black"/>
                </a:solidFill>
                <a:latin typeface="黑体" pitchFamily="49" charset="-122"/>
                <a:ea typeface="黑体" pitchFamily="49" charset="-122"/>
              </a:rPr>
              <a:t>                        从要素驱动、投资驱动转向创新驱动。</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dirty="0">
                <a:solidFill>
                  <a:prstClr val="black"/>
                </a:solidFill>
                <a:latin typeface="黑体" pitchFamily="49" charset="-122"/>
                <a:ea typeface="黑体" pitchFamily="49" charset="-122"/>
              </a:rPr>
              <a:t>      在新常态下要做到</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去产能、去库存、去杠杆、降成本、补短板（“</a:t>
            </a:r>
            <a:r>
              <a:rPr lang="zh-CN" altLang="en-US" sz="2000" b="1" dirty="0">
                <a:solidFill>
                  <a:srgbClr val="C00000"/>
                </a:solidFill>
                <a:latin typeface="黑体" pitchFamily="49" charset="-122"/>
                <a:ea typeface="黑体" pitchFamily="49" charset="-122"/>
              </a:rPr>
              <a:t>三去一降一补</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prstClr val="black"/>
                </a:solidFill>
                <a:latin typeface="黑体" pitchFamily="49" charset="-122"/>
                <a:ea typeface="黑体" pitchFamily="49" charset="-122"/>
              </a:rPr>
              <a:t>文化</a:t>
            </a:r>
            <a:r>
              <a:rPr lang="zh-CN" altLang="en-US" sz="2000" dirty="0">
                <a:solidFill>
                  <a:prstClr val="black"/>
                </a:solidFill>
                <a:latin typeface="黑体" pitchFamily="49" charset="-122"/>
                <a:ea typeface="黑体" pitchFamily="49" charset="-122"/>
              </a:rPr>
              <a:t>：</a:t>
            </a:r>
            <a:r>
              <a:rPr lang="en-US" altLang="zh-CN" sz="2000" dirty="0">
                <a:solidFill>
                  <a:prstClr val="black"/>
                </a:solidFill>
                <a:latin typeface="黑体" pitchFamily="49" charset="-122"/>
                <a:ea typeface="黑体" pitchFamily="49" charset="-122"/>
              </a:rPr>
              <a:t>2017</a:t>
            </a:r>
            <a:r>
              <a:rPr lang="zh-CN" altLang="en-US" sz="2000" dirty="0">
                <a:solidFill>
                  <a:prstClr val="black"/>
                </a:solidFill>
                <a:latin typeface="黑体" pitchFamily="49" charset="-122"/>
                <a:ea typeface="黑体" pitchFamily="49" charset="-122"/>
              </a:rPr>
              <a:t>年</a:t>
            </a:r>
            <a:r>
              <a:rPr lang="en-US" altLang="zh-CN" sz="2000" dirty="0">
                <a:solidFill>
                  <a:prstClr val="black"/>
                </a:solidFill>
                <a:latin typeface="黑体" pitchFamily="49" charset="-122"/>
                <a:ea typeface="黑体" pitchFamily="49" charset="-122"/>
              </a:rPr>
              <a:t>9</a:t>
            </a:r>
            <a:r>
              <a:rPr lang="zh-CN" altLang="en-US" sz="2000" dirty="0">
                <a:solidFill>
                  <a:prstClr val="black"/>
                </a:solidFill>
                <a:latin typeface="黑体" pitchFamily="49" charset="-122"/>
                <a:ea typeface="黑体" pitchFamily="49" charset="-122"/>
              </a:rPr>
              <a:t>月，十二届人大常委会第二十九次会议通过</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中华人民共和国国歌法</a:t>
            </a:r>
            <a:r>
              <a:rPr lang="en-US" altLang="zh-CN" sz="2000" dirty="0">
                <a:solidFill>
                  <a:prstClr val="black"/>
                </a:solidFill>
                <a:latin typeface="黑体" pitchFamily="49" charset="-122"/>
                <a:ea typeface="黑体" pitchFamily="49" charset="-122"/>
              </a:rPr>
              <a:t>》</a:t>
            </a:r>
          </a:p>
          <a:p>
            <a:pPr>
              <a:lnSpc>
                <a:spcPct val="150000"/>
              </a:lnSpc>
            </a:pPr>
            <a:r>
              <a:rPr lang="zh-CN" altLang="en-US" sz="2000" b="1" dirty="0">
                <a:solidFill>
                  <a:prstClr val="black"/>
                </a:solidFill>
                <a:latin typeface="黑体" pitchFamily="49" charset="-122"/>
                <a:ea typeface="黑体" pitchFamily="49" charset="-122"/>
              </a:rPr>
              <a:t>社会</a:t>
            </a:r>
            <a:r>
              <a:rPr lang="zh-CN" altLang="en-US" sz="2000" dirty="0">
                <a:solidFill>
                  <a:prstClr val="black"/>
                </a:solidFill>
                <a:latin typeface="黑体" pitchFamily="49" charset="-122"/>
                <a:ea typeface="黑体" pitchFamily="49" charset="-122"/>
              </a:rPr>
              <a:t>：在发展中保障和改善民生</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生态</a:t>
            </a:r>
            <a:r>
              <a:rPr lang="zh-CN" altLang="en-US" sz="2000" dirty="0">
                <a:solidFill>
                  <a:srgbClr val="C00000"/>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倡导“牢记使命、艰苦创业、绿色发展”的</a:t>
            </a:r>
            <a:r>
              <a:rPr lang="zh-CN" altLang="en-US" sz="2000" b="1" dirty="0">
                <a:solidFill>
                  <a:srgbClr val="C00000"/>
                </a:solidFill>
                <a:latin typeface="黑体" pitchFamily="49" charset="-122"/>
                <a:ea typeface="黑体" pitchFamily="49" charset="-122"/>
              </a:rPr>
              <a:t>塞罕坝精神</a:t>
            </a:r>
          </a:p>
        </p:txBody>
      </p:sp>
      <p:pic>
        <p:nvPicPr>
          <p:cNvPr id="10"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6324" y="2277299"/>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20" name="圆角矩形 19"/>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24" name="左大括号 23"/>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25" name="圆角矩形 24"/>
          <p:cNvSpPr/>
          <p:nvPr/>
        </p:nvSpPr>
        <p:spPr>
          <a:xfrm>
            <a:off x="9061901" y="3244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全面建设小康社会目标和实现民族复兴中国梦</a:t>
            </a:r>
          </a:p>
        </p:txBody>
      </p:sp>
      <p:sp>
        <p:nvSpPr>
          <p:cNvPr id="26" name="圆角矩形 25"/>
          <p:cNvSpPr/>
          <p:nvPr/>
        </p:nvSpPr>
        <p:spPr>
          <a:xfrm>
            <a:off x="9088280" y="1758841"/>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“五位一体”总布局</a:t>
            </a:r>
          </a:p>
        </p:txBody>
      </p:sp>
      <p:sp>
        <p:nvSpPr>
          <p:cNvPr id="27" name="圆角矩形 26"/>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“四个全面”战略布局</a:t>
            </a:r>
          </a:p>
        </p:txBody>
      </p:sp>
      <p:sp>
        <p:nvSpPr>
          <p:cNvPr id="11" name="文本框 10"/>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11.1.2.1</a:t>
            </a:r>
            <a:r>
              <a:rPr kumimoji="1" lang="zh-CN" altLang="en-US" sz="1000" dirty="0">
                <a:solidFill>
                  <a:schemeClr val="bg1">
                    <a:lumMod val="95000"/>
                  </a:schemeClr>
                </a:solidFill>
              </a:rPr>
              <a:t>主动适应和引领经济发展新常态</a:t>
            </a:r>
          </a:p>
        </p:txBody>
      </p:sp>
      <p:sp>
        <p:nvSpPr>
          <p:cNvPr id="12" name="矩形 11"/>
          <p:cNvSpPr/>
          <p:nvPr/>
        </p:nvSpPr>
        <p:spPr>
          <a:xfrm>
            <a:off x="569910" y="1228567"/>
            <a:ext cx="1415772" cy="461665"/>
          </a:xfrm>
          <a:prstGeom prst="rect">
            <a:avLst/>
          </a:prstGeom>
          <a:solidFill>
            <a:schemeClr val="accent2">
              <a:lumMod val="60000"/>
              <a:lumOff val="40000"/>
            </a:schemeClr>
          </a:solidFill>
        </p:spPr>
        <p:txBody>
          <a:bodyPr wrap="none">
            <a:spAutoFit/>
          </a:bodyPr>
          <a:lstStyle/>
          <a:p>
            <a:r>
              <a:rPr lang="zh-CN" altLang="en-US" sz="2400" b="1" smtClean="0">
                <a:solidFill>
                  <a:prstClr val="black"/>
                </a:solidFill>
                <a:latin typeface="黑体" pitchFamily="49" charset="-122"/>
                <a:ea typeface="黑体" pitchFamily="49" charset="-122"/>
              </a:rPr>
              <a:t>五位一体</a:t>
            </a:r>
            <a:endParaRPr lang="zh-CN" altLang="en-US" sz="2400"/>
          </a:p>
        </p:txBody>
      </p:sp>
      <p:pic>
        <p:nvPicPr>
          <p:cNvPr id="13" name="图片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23394" y="2554595"/>
            <a:ext cx="3154092" cy="1765415"/>
          </a:xfrm>
          <a:prstGeom prst="rect">
            <a:avLst/>
          </a:prstGeom>
        </p:spPr>
      </p:pic>
    </p:spTree>
    <p:extLst>
      <p:ext uri="{BB962C8B-B14F-4D97-AF65-F5344CB8AC3E}">
        <p14:creationId xmlns:p14="http://schemas.microsoft.com/office/powerpoint/2010/main" val="1864716762"/>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646747" y="2406090"/>
            <a:ext cx="10898505" cy="3785652"/>
          </a:xfrm>
          <a:prstGeom prst="rect">
            <a:avLst/>
          </a:prstGeom>
          <a:noFill/>
        </p:spPr>
        <p:txBody>
          <a:bodyPr wrap="square" rtlCol="0" anchor="t">
            <a:spAutoFit/>
          </a:bodyPr>
          <a:lstStyle/>
          <a:p>
            <a:pPr>
              <a:lnSpc>
                <a:spcPct val="150000"/>
              </a:lnSpc>
            </a:pPr>
            <a:r>
              <a:rPr lang="zh-CN" altLang="en-US" sz="2000" b="1" dirty="0">
                <a:solidFill>
                  <a:prstClr val="black"/>
                </a:solidFill>
                <a:latin typeface="黑体" pitchFamily="49" charset="-122"/>
                <a:ea typeface="黑体" pitchFamily="49" charset="-122"/>
              </a:rPr>
              <a:t>政治</a:t>
            </a:r>
            <a:r>
              <a:rPr lang="zh-CN" altLang="en-US" sz="2000" dirty="0">
                <a:solidFill>
                  <a:prstClr val="black"/>
                </a:solidFill>
                <a:latin typeface="黑体" pitchFamily="49" charset="-122"/>
                <a:ea typeface="黑体" pitchFamily="49" charset="-122"/>
              </a:rPr>
              <a:t>：发展社会主义民主政治</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prstClr val="black"/>
                </a:solidFill>
                <a:latin typeface="黑体" pitchFamily="49" charset="-122"/>
                <a:ea typeface="黑体" pitchFamily="49" charset="-122"/>
              </a:rPr>
              <a:t>经济</a:t>
            </a:r>
            <a:r>
              <a:rPr lang="zh-CN" altLang="en-US" sz="2000" dirty="0">
                <a:solidFill>
                  <a:prstClr val="black"/>
                </a:solidFill>
                <a:latin typeface="黑体" pitchFamily="49" charset="-122"/>
                <a:ea typeface="黑体" pitchFamily="49" charset="-122"/>
              </a:rPr>
              <a:t>：</a:t>
            </a:r>
            <a:r>
              <a:rPr lang="zh-CN" altLang="en-US" sz="2000" b="1" dirty="0">
                <a:solidFill>
                  <a:srgbClr val="C00000"/>
                </a:solidFill>
                <a:latin typeface="黑体" pitchFamily="49" charset="-122"/>
                <a:ea typeface="黑体" pitchFamily="49" charset="-122"/>
              </a:rPr>
              <a:t>经济发展</a:t>
            </a:r>
            <a:r>
              <a:rPr lang="zh-CN" altLang="en-US" sz="2000" b="1" u="sng" dirty="0">
                <a:solidFill>
                  <a:srgbClr val="C00000"/>
                </a:solidFill>
                <a:latin typeface="黑体" pitchFamily="49" charset="-122"/>
                <a:ea typeface="黑体" pitchFamily="49" charset="-122"/>
              </a:rPr>
              <a:t>     </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从高速增长转为中高速增长；</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dirty="0">
                <a:solidFill>
                  <a:prstClr val="black"/>
                </a:solidFill>
                <a:latin typeface="黑体" pitchFamily="49" charset="-122"/>
                <a:ea typeface="黑体" pitchFamily="49" charset="-122"/>
              </a:rPr>
              <a:t>                        经济结构不断优化升级；</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dirty="0">
                <a:solidFill>
                  <a:prstClr val="black"/>
                </a:solidFill>
                <a:latin typeface="黑体" pitchFamily="49" charset="-122"/>
                <a:ea typeface="黑体" pitchFamily="49" charset="-122"/>
              </a:rPr>
              <a:t>                        从要素驱动、投资驱动转向创新驱动。</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dirty="0">
                <a:solidFill>
                  <a:prstClr val="black"/>
                </a:solidFill>
                <a:latin typeface="黑体" pitchFamily="49" charset="-122"/>
                <a:ea typeface="黑体" pitchFamily="49" charset="-122"/>
              </a:rPr>
              <a:t>      在新常态下要做到</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去产能、去库存、去杠杆、降成本、补短板（“</a:t>
            </a:r>
            <a:r>
              <a:rPr lang="zh-CN" altLang="en-US" sz="2000" b="1" dirty="0">
                <a:solidFill>
                  <a:srgbClr val="C00000"/>
                </a:solidFill>
                <a:latin typeface="黑体" pitchFamily="49" charset="-122"/>
                <a:ea typeface="黑体" pitchFamily="49" charset="-122"/>
              </a:rPr>
              <a:t>三去一降一补</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prstClr val="black"/>
                </a:solidFill>
                <a:latin typeface="黑体" pitchFamily="49" charset="-122"/>
                <a:ea typeface="黑体" pitchFamily="49" charset="-122"/>
              </a:rPr>
              <a:t>文化</a:t>
            </a:r>
            <a:r>
              <a:rPr lang="zh-CN" altLang="en-US" sz="2000" dirty="0">
                <a:solidFill>
                  <a:prstClr val="black"/>
                </a:solidFill>
                <a:latin typeface="黑体" pitchFamily="49" charset="-122"/>
                <a:ea typeface="黑体" pitchFamily="49" charset="-122"/>
              </a:rPr>
              <a:t>：</a:t>
            </a:r>
            <a:r>
              <a:rPr lang="en-US" altLang="zh-CN" sz="2000" dirty="0">
                <a:solidFill>
                  <a:prstClr val="black"/>
                </a:solidFill>
                <a:latin typeface="黑体" pitchFamily="49" charset="-122"/>
                <a:ea typeface="黑体" pitchFamily="49" charset="-122"/>
              </a:rPr>
              <a:t>2017</a:t>
            </a:r>
            <a:r>
              <a:rPr lang="zh-CN" altLang="en-US" sz="2000" dirty="0">
                <a:solidFill>
                  <a:prstClr val="black"/>
                </a:solidFill>
                <a:latin typeface="黑体" pitchFamily="49" charset="-122"/>
                <a:ea typeface="黑体" pitchFamily="49" charset="-122"/>
              </a:rPr>
              <a:t>年</a:t>
            </a:r>
            <a:r>
              <a:rPr lang="en-US" altLang="zh-CN" sz="2000" dirty="0">
                <a:solidFill>
                  <a:prstClr val="black"/>
                </a:solidFill>
                <a:latin typeface="黑体" pitchFamily="49" charset="-122"/>
                <a:ea typeface="黑体" pitchFamily="49" charset="-122"/>
              </a:rPr>
              <a:t>9</a:t>
            </a:r>
            <a:r>
              <a:rPr lang="zh-CN" altLang="en-US" sz="2000" dirty="0">
                <a:solidFill>
                  <a:prstClr val="black"/>
                </a:solidFill>
                <a:latin typeface="黑体" pitchFamily="49" charset="-122"/>
                <a:ea typeface="黑体" pitchFamily="49" charset="-122"/>
              </a:rPr>
              <a:t>月，十二届人大常委会第二十九次会议通过</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中华人民共和国国歌法</a:t>
            </a:r>
            <a:r>
              <a:rPr lang="en-US" altLang="zh-CN" sz="2000" dirty="0">
                <a:solidFill>
                  <a:prstClr val="black"/>
                </a:solidFill>
                <a:latin typeface="黑体" pitchFamily="49" charset="-122"/>
                <a:ea typeface="黑体" pitchFamily="49" charset="-122"/>
              </a:rPr>
              <a:t>》</a:t>
            </a:r>
          </a:p>
          <a:p>
            <a:pPr>
              <a:lnSpc>
                <a:spcPct val="150000"/>
              </a:lnSpc>
            </a:pPr>
            <a:r>
              <a:rPr lang="zh-CN" altLang="en-US" sz="2000" b="1" dirty="0">
                <a:solidFill>
                  <a:prstClr val="black"/>
                </a:solidFill>
                <a:latin typeface="黑体" pitchFamily="49" charset="-122"/>
                <a:ea typeface="黑体" pitchFamily="49" charset="-122"/>
              </a:rPr>
              <a:t>社会</a:t>
            </a:r>
            <a:r>
              <a:rPr lang="zh-CN" altLang="en-US" sz="2000" dirty="0">
                <a:solidFill>
                  <a:prstClr val="black"/>
                </a:solidFill>
                <a:latin typeface="黑体" pitchFamily="49" charset="-122"/>
                <a:ea typeface="黑体" pitchFamily="49" charset="-122"/>
              </a:rPr>
              <a:t>：在发展中保障和改善民生</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生态</a:t>
            </a:r>
            <a:r>
              <a:rPr lang="zh-CN" altLang="en-US" sz="2000" dirty="0">
                <a:solidFill>
                  <a:srgbClr val="C00000"/>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倡导“牢记使命、艰苦创业、绿色发展”的</a:t>
            </a:r>
            <a:r>
              <a:rPr lang="zh-CN" altLang="en-US" sz="2000" b="1" u="sng" dirty="0">
                <a:solidFill>
                  <a:srgbClr val="C00000"/>
                </a:solidFill>
                <a:latin typeface="黑体" pitchFamily="49" charset="-122"/>
                <a:ea typeface="黑体" pitchFamily="49" charset="-122"/>
              </a:rPr>
              <a:t>      </a:t>
            </a:r>
            <a:r>
              <a:rPr lang="zh-CN" altLang="en-US" sz="2000" b="1" dirty="0">
                <a:solidFill>
                  <a:srgbClr val="C00000"/>
                </a:solidFill>
                <a:latin typeface="黑体" pitchFamily="49" charset="-122"/>
                <a:ea typeface="黑体" pitchFamily="49" charset="-122"/>
              </a:rPr>
              <a:t>精神</a:t>
            </a:r>
          </a:p>
        </p:txBody>
      </p:sp>
      <p:pic>
        <p:nvPicPr>
          <p:cNvPr id="10"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6324" y="2277299"/>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1" name="圆角矩形 10"/>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2" name="左大括号 11"/>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3" name="圆角矩形 12"/>
          <p:cNvSpPr/>
          <p:nvPr/>
        </p:nvSpPr>
        <p:spPr>
          <a:xfrm>
            <a:off x="9061901" y="3244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全面建设小康社会目标和实现民族复兴中国梦</a:t>
            </a:r>
          </a:p>
        </p:txBody>
      </p:sp>
      <p:sp>
        <p:nvSpPr>
          <p:cNvPr id="14" name="圆角矩形 13"/>
          <p:cNvSpPr/>
          <p:nvPr/>
        </p:nvSpPr>
        <p:spPr>
          <a:xfrm>
            <a:off x="9088280" y="1758841"/>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“五位一体”总布局</a:t>
            </a:r>
          </a:p>
        </p:txBody>
      </p:sp>
      <p:sp>
        <p:nvSpPr>
          <p:cNvPr id="15" name="圆角矩形 14"/>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“四个全面”战略布局</a:t>
            </a:r>
          </a:p>
        </p:txBody>
      </p:sp>
      <p:sp>
        <p:nvSpPr>
          <p:cNvPr id="17" name="文本框 16">
            <a:extLst>
              <a:ext uri="{FF2B5EF4-FFF2-40B4-BE49-F238E27FC236}">
                <a16:creationId xmlns="" xmlns:a16="http://schemas.microsoft.com/office/drawing/2014/main" id="{17D091D1-0746-3D42-8C42-F58EAE55B7BB}"/>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11.1.2.1</a:t>
            </a:r>
            <a:r>
              <a:rPr kumimoji="1" lang="zh-CN" altLang="en-US" sz="1000" dirty="0">
                <a:solidFill>
                  <a:schemeClr val="bg1">
                    <a:lumMod val="95000"/>
                  </a:schemeClr>
                </a:solidFill>
              </a:rPr>
              <a:t>主动适应和引领经济发展新常态</a:t>
            </a:r>
          </a:p>
        </p:txBody>
      </p:sp>
      <p:sp>
        <p:nvSpPr>
          <p:cNvPr id="16" name="矩形 15"/>
          <p:cNvSpPr/>
          <p:nvPr/>
        </p:nvSpPr>
        <p:spPr>
          <a:xfrm>
            <a:off x="569910" y="1228567"/>
            <a:ext cx="1415772" cy="461665"/>
          </a:xfrm>
          <a:prstGeom prst="rect">
            <a:avLst/>
          </a:prstGeom>
          <a:solidFill>
            <a:schemeClr val="accent2">
              <a:lumMod val="60000"/>
              <a:lumOff val="40000"/>
            </a:schemeClr>
          </a:solidFill>
        </p:spPr>
        <p:txBody>
          <a:bodyPr wrap="none">
            <a:spAutoFit/>
          </a:bodyPr>
          <a:lstStyle/>
          <a:p>
            <a:r>
              <a:rPr lang="zh-CN" altLang="en-US" sz="2400" b="1" smtClean="0">
                <a:solidFill>
                  <a:prstClr val="black"/>
                </a:solidFill>
                <a:latin typeface="黑体" pitchFamily="49" charset="-122"/>
                <a:ea typeface="黑体" pitchFamily="49" charset="-122"/>
              </a:rPr>
              <a:t>五位一体</a:t>
            </a:r>
            <a:endParaRPr lang="zh-CN" altLang="en-US" sz="2400"/>
          </a:p>
        </p:txBody>
      </p:sp>
      <p:pic>
        <p:nvPicPr>
          <p:cNvPr id="18" name="图片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23394" y="2554595"/>
            <a:ext cx="3154092" cy="1765415"/>
          </a:xfrm>
          <a:prstGeom prst="rect">
            <a:avLst/>
          </a:prstGeom>
        </p:spPr>
      </p:pic>
    </p:spTree>
    <p:extLst>
      <p:ext uri="{BB962C8B-B14F-4D97-AF65-F5344CB8AC3E}">
        <p14:creationId xmlns:p14="http://schemas.microsoft.com/office/powerpoint/2010/main" val="266867447"/>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99962" y="424746"/>
            <a:ext cx="10192076" cy="544050"/>
          </a:xfrm>
        </p:spPr>
        <p:txBody>
          <a:bodyPr vert="horz" lIns="91440" tIns="45720" rIns="91440" bIns="45720" rtlCol="0" anchor="ctr">
            <a:noAutofit/>
          </a:bodyPr>
          <a:lstStyle/>
          <a:p>
            <a:r>
              <a:rPr lang="zh-CN" altLang="en-US" sz="2000" dirty="0">
                <a:solidFill>
                  <a:schemeClr val="tx1"/>
                </a:solidFill>
              </a:rPr>
              <a:t>第一节开拓中国特色社会主义更为广阔的发展前景</a:t>
            </a:r>
          </a:p>
        </p:txBody>
      </p:sp>
      <p:sp>
        <p:nvSpPr>
          <p:cNvPr id="22" name="文本框 4"/>
          <p:cNvSpPr txBox="1"/>
          <p:nvPr/>
        </p:nvSpPr>
        <p:spPr>
          <a:xfrm>
            <a:off x="646747" y="2406090"/>
            <a:ext cx="10898505" cy="3785652"/>
          </a:xfrm>
          <a:prstGeom prst="rect">
            <a:avLst/>
          </a:prstGeom>
          <a:noFill/>
        </p:spPr>
        <p:txBody>
          <a:bodyPr wrap="square" rtlCol="0" anchor="t">
            <a:spAutoFit/>
          </a:bodyPr>
          <a:lstStyle/>
          <a:p>
            <a:pPr>
              <a:lnSpc>
                <a:spcPct val="150000"/>
              </a:lnSpc>
            </a:pPr>
            <a:r>
              <a:rPr lang="zh-CN" altLang="en-US" sz="2000" b="1" dirty="0">
                <a:solidFill>
                  <a:prstClr val="black"/>
                </a:solidFill>
                <a:latin typeface="黑体" pitchFamily="49" charset="-122"/>
                <a:ea typeface="黑体" pitchFamily="49" charset="-122"/>
              </a:rPr>
              <a:t>政治</a:t>
            </a:r>
            <a:r>
              <a:rPr lang="zh-CN" altLang="en-US" sz="2000" dirty="0">
                <a:solidFill>
                  <a:prstClr val="black"/>
                </a:solidFill>
                <a:latin typeface="黑体" pitchFamily="49" charset="-122"/>
                <a:ea typeface="黑体" pitchFamily="49" charset="-122"/>
              </a:rPr>
              <a:t>：发展社会主义民主政治</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prstClr val="black"/>
                </a:solidFill>
                <a:latin typeface="黑体" pitchFamily="49" charset="-122"/>
                <a:ea typeface="黑体" pitchFamily="49" charset="-122"/>
              </a:rPr>
              <a:t>经济</a:t>
            </a:r>
            <a:r>
              <a:rPr lang="zh-CN" altLang="en-US" sz="2000" dirty="0">
                <a:solidFill>
                  <a:prstClr val="black"/>
                </a:solidFill>
                <a:latin typeface="黑体" pitchFamily="49" charset="-122"/>
                <a:ea typeface="黑体" pitchFamily="49" charset="-122"/>
              </a:rPr>
              <a:t>：</a:t>
            </a:r>
            <a:r>
              <a:rPr lang="zh-CN" altLang="en-US" sz="2000" b="1" dirty="0">
                <a:solidFill>
                  <a:srgbClr val="C00000"/>
                </a:solidFill>
                <a:latin typeface="黑体" pitchFamily="49" charset="-122"/>
                <a:ea typeface="黑体" pitchFamily="49" charset="-122"/>
              </a:rPr>
              <a:t>经济发展新常态</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从高速增长转为中高速增长；</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dirty="0">
                <a:solidFill>
                  <a:prstClr val="black"/>
                </a:solidFill>
                <a:latin typeface="黑体" pitchFamily="49" charset="-122"/>
                <a:ea typeface="黑体" pitchFamily="49" charset="-122"/>
              </a:rPr>
              <a:t>                        经济结构不断优化升级；</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dirty="0">
                <a:solidFill>
                  <a:prstClr val="black"/>
                </a:solidFill>
                <a:latin typeface="黑体" pitchFamily="49" charset="-122"/>
                <a:ea typeface="黑体" pitchFamily="49" charset="-122"/>
              </a:rPr>
              <a:t>                        从要素驱动、投资驱动转向创新驱动。</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dirty="0">
                <a:solidFill>
                  <a:prstClr val="black"/>
                </a:solidFill>
                <a:latin typeface="黑体" pitchFamily="49" charset="-122"/>
                <a:ea typeface="黑体" pitchFamily="49" charset="-122"/>
              </a:rPr>
              <a:t>      在新常态下要做到</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去产能、去库存、去杠杆、降成本、补短板（“</a:t>
            </a:r>
            <a:r>
              <a:rPr lang="zh-CN" altLang="en-US" sz="2000" b="1" dirty="0">
                <a:solidFill>
                  <a:srgbClr val="C00000"/>
                </a:solidFill>
                <a:latin typeface="黑体" pitchFamily="49" charset="-122"/>
                <a:ea typeface="黑体" pitchFamily="49" charset="-122"/>
              </a:rPr>
              <a:t>三去一降一补</a:t>
            </a:r>
            <a:r>
              <a:rPr lang="zh-CN" altLang="en-US" sz="2000" dirty="0">
                <a:solidFill>
                  <a:prstClr val="black"/>
                </a:solidFill>
                <a:latin typeface="黑体" pitchFamily="49" charset="-122"/>
                <a:ea typeface="黑体" pitchFamily="49" charset="-122"/>
              </a:rPr>
              <a:t>”）</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prstClr val="black"/>
                </a:solidFill>
                <a:latin typeface="黑体" pitchFamily="49" charset="-122"/>
                <a:ea typeface="黑体" pitchFamily="49" charset="-122"/>
              </a:rPr>
              <a:t>文化</a:t>
            </a:r>
            <a:r>
              <a:rPr lang="zh-CN" altLang="en-US" sz="2000" dirty="0">
                <a:solidFill>
                  <a:prstClr val="black"/>
                </a:solidFill>
                <a:latin typeface="黑体" pitchFamily="49" charset="-122"/>
                <a:ea typeface="黑体" pitchFamily="49" charset="-122"/>
              </a:rPr>
              <a:t>：</a:t>
            </a:r>
            <a:r>
              <a:rPr lang="en-US" altLang="zh-CN" sz="2000" dirty="0">
                <a:solidFill>
                  <a:prstClr val="black"/>
                </a:solidFill>
                <a:latin typeface="黑体" pitchFamily="49" charset="-122"/>
                <a:ea typeface="黑体" pitchFamily="49" charset="-122"/>
              </a:rPr>
              <a:t>2017</a:t>
            </a:r>
            <a:r>
              <a:rPr lang="zh-CN" altLang="en-US" sz="2000" dirty="0">
                <a:solidFill>
                  <a:prstClr val="black"/>
                </a:solidFill>
                <a:latin typeface="黑体" pitchFamily="49" charset="-122"/>
                <a:ea typeface="黑体" pitchFamily="49" charset="-122"/>
              </a:rPr>
              <a:t>年</a:t>
            </a:r>
            <a:r>
              <a:rPr lang="en-US" altLang="zh-CN" sz="2000" dirty="0">
                <a:solidFill>
                  <a:prstClr val="black"/>
                </a:solidFill>
                <a:latin typeface="黑体" pitchFamily="49" charset="-122"/>
                <a:ea typeface="黑体" pitchFamily="49" charset="-122"/>
              </a:rPr>
              <a:t>9</a:t>
            </a:r>
            <a:r>
              <a:rPr lang="zh-CN" altLang="en-US" sz="2000" dirty="0">
                <a:solidFill>
                  <a:prstClr val="black"/>
                </a:solidFill>
                <a:latin typeface="黑体" pitchFamily="49" charset="-122"/>
                <a:ea typeface="黑体" pitchFamily="49" charset="-122"/>
              </a:rPr>
              <a:t>月，十二届人大常委会第二十九次会议通过</a:t>
            </a:r>
            <a:r>
              <a:rPr lang="en-US" altLang="zh-CN" sz="2000" dirty="0">
                <a:solidFill>
                  <a:prstClr val="black"/>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中华人民共和国国歌法</a:t>
            </a:r>
            <a:r>
              <a:rPr lang="en-US" altLang="zh-CN" sz="2000" dirty="0">
                <a:solidFill>
                  <a:prstClr val="black"/>
                </a:solidFill>
                <a:latin typeface="黑体" pitchFamily="49" charset="-122"/>
                <a:ea typeface="黑体" pitchFamily="49" charset="-122"/>
              </a:rPr>
              <a:t>》</a:t>
            </a:r>
          </a:p>
          <a:p>
            <a:pPr>
              <a:lnSpc>
                <a:spcPct val="150000"/>
              </a:lnSpc>
            </a:pPr>
            <a:r>
              <a:rPr lang="zh-CN" altLang="en-US" sz="2000" b="1" dirty="0">
                <a:solidFill>
                  <a:prstClr val="black"/>
                </a:solidFill>
                <a:latin typeface="黑体" pitchFamily="49" charset="-122"/>
                <a:ea typeface="黑体" pitchFamily="49" charset="-122"/>
              </a:rPr>
              <a:t>社会</a:t>
            </a:r>
            <a:r>
              <a:rPr lang="zh-CN" altLang="en-US" sz="2000" dirty="0">
                <a:solidFill>
                  <a:prstClr val="black"/>
                </a:solidFill>
                <a:latin typeface="黑体" pitchFamily="49" charset="-122"/>
                <a:ea typeface="黑体" pitchFamily="49" charset="-122"/>
              </a:rPr>
              <a:t>：在发展中保障和改善民生</a:t>
            </a:r>
            <a:endParaRPr lang="en-US" altLang="zh-CN" sz="2000" dirty="0">
              <a:solidFill>
                <a:prstClr val="black"/>
              </a:solidFill>
              <a:latin typeface="黑体" pitchFamily="49" charset="-122"/>
              <a:ea typeface="黑体" pitchFamily="49" charset="-122"/>
            </a:endParaRPr>
          </a:p>
          <a:p>
            <a:pPr>
              <a:lnSpc>
                <a:spcPct val="150000"/>
              </a:lnSpc>
            </a:pPr>
            <a:r>
              <a:rPr lang="zh-CN" altLang="en-US" sz="2000" b="1" dirty="0">
                <a:solidFill>
                  <a:srgbClr val="C00000"/>
                </a:solidFill>
                <a:latin typeface="黑体" pitchFamily="49" charset="-122"/>
                <a:ea typeface="黑体" pitchFamily="49" charset="-122"/>
              </a:rPr>
              <a:t>生态</a:t>
            </a:r>
            <a:r>
              <a:rPr lang="zh-CN" altLang="en-US" sz="2000" dirty="0">
                <a:solidFill>
                  <a:srgbClr val="C00000"/>
                </a:solidFill>
                <a:latin typeface="黑体" pitchFamily="49" charset="-122"/>
                <a:ea typeface="黑体" pitchFamily="49" charset="-122"/>
              </a:rPr>
              <a:t>：</a:t>
            </a:r>
            <a:r>
              <a:rPr lang="zh-CN" altLang="en-US" sz="2000" dirty="0">
                <a:solidFill>
                  <a:prstClr val="black"/>
                </a:solidFill>
                <a:latin typeface="黑体" pitchFamily="49" charset="-122"/>
                <a:ea typeface="黑体" pitchFamily="49" charset="-122"/>
              </a:rPr>
              <a:t>倡导“牢记使命、艰苦创业、绿色发展”的</a:t>
            </a:r>
            <a:r>
              <a:rPr lang="zh-CN" altLang="en-US" sz="2000" b="1" dirty="0">
                <a:solidFill>
                  <a:srgbClr val="C00000"/>
                </a:solidFill>
                <a:latin typeface="黑体" pitchFamily="49" charset="-122"/>
                <a:ea typeface="黑体" pitchFamily="49" charset="-122"/>
              </a:rPr>
              <a:t>塞罕坝精神</a:t>
            </a:r>
          </a:p>
        </p:txBody>
      </p:sp>
      <p:pic>
        <p:nvPicPr>
          <p:cNvPr id="10"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6324" y="2277299"/>
            <a:ext cx="1587558" cy="506115"/>
          </a:xfrm>
          <a:prstGeom prst="rect">
            <a:avLst/>
          </a:prstGeom>
          <a:noFill/>
          <a:extLst>
            <a:ext uri="{909E8E84-426E-40DD-AFC4-6F175D3DCCD1}">
              <a14:hiddenFill xmlns:a14="http://schemas.microsoft.com/office/drawing/2010/main">
                <a:solidFill>
                  <a:srgbClr val="FFFFFF"/>
                </a:solidFill>
              </a14:hiddenFill>
            </a:ext>
          </a:extLst>
        </p:spPr>
      </p:pic>
      <p:sp>
        <p:nvSpPr>
          <p:cNvPr id="15" name="圆角矩形 14"/>
          <p:cNvSpPr/>
          <p:nvPr/>
        </p:nvSpPr>
        <p:spPr>
          <a:xfrm>
            <a:off x="6858816" y="579020"/>
            <a:ext cx="1888244" cy="117253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sym typeface="+mn-ea"/>
              </a:rPr>
              <a:t>第一节：</a:t>
            </a:r>
            <a:r>
              <a:rPr lang="zh-CN" altLang="en-US"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16" name="左大括号 15"/>
          <p:cNvSpPr/>
          <p:nvPr/>
        </p:nvSpPr>
        <p:spPr>
          <a:xfrm>
            <a:off x="8798213" y="228255"/>
            <a:ext cx="187760" cy="199544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sz="1600">
              <a:solidFill>
                <a:prstClr val="black"/>
              </a:solidFill>
            </a:endParaRPr>
          </a:p>
        </p:txBody>
      </p:sp>
      <p:sp>
        <p:nvSpPr>
          <p:cNvPr id="17" name="圆角矩形 16"/>
          <p:cNvSpPr/>
          <p:nvPr/>
        </p:nvSpPr>
        <p:spPr>
          <a:xfrm>
            <a:off x="9061901" y="3244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black"/>
                </a:solidFill>
                <a:latin typeface="黑体" panose="02010609060101010101" pitchFamily="49" charset="-122"/>
                <a:ea typeface="黑体" panose="02010609060101010101" pitchFamily="49" charset="-122"/>
              </a:rPr>
              <a:t>全面建设小康社会目标和实现民族复兴中国梦</a:t>
            </a:r>
          </a:p>
        </p:txBody>
      </p:sp>
      <p:sp>
        <p:nvSpPr>
          <p:cNvPr id="18" name="圆角矩形 17"/>
          <p:cNvSpPr/>
          <p:nvPr/>
        </p:nvSpPr>
        <p:spPr>
          <a:xfrm>
            <a:off x="9088280" y="1758841"/>
            <a:ext cx="3064064" cy="651254"/>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bg1"/>
                </a:solidFill>
                <a:latin typeface="黑体" panose="02010609060101010101" pitchFamily="49" charset="-122"/>
                <a:ea typeface="黑体" panose="02010609060101010101" pitchFamily="49" charset="-122"/>
              </a:rPr>
              <a:t>“五位一体”总布局</a:t>
            </a:r>
          </a:p>
        </p:txBody>
      </p:sp>
      <p:sp>
        <p:nvSpPr>
          <p:cNvPr id="19" name="圆角矩形 18"/>
          <p:cNvSpPr/>
          <p:nvPr/>
        </p:nvSpPr>
        <p:spPr>
          <a:xfrm>
            <a:off x="9088280" y="899376"/>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rPr>
              <a:t>“四个全面”战略布局</a:t>
            </a:r>
          </a:p>
        </p:txBody>
      </p:sp>
      <p:sp>
        <p:nvSpPr>
          <p:cNvPr id="12" name="文本框 11">
            <a:extLst>
              <a:ext uri="{FF2B5EF4-FFF2-40B4-BE49-F238E27FC236}">
                <a16:creationId xmlns="" xmlns:a16="http://schemas.microsoft.com/office/drawing/2014/main" id="{6B426AAD-CE66-DC43-828C-23FE45799CC9}"/>
              </a:ext>
            </a:extLst>
          </p:cNvPr>
          <p:cNvSpPr txBox="1"/>
          <p:nvPr/>
        </p:nvSpPr>
        <p:spPr>
          <a:xfrm>
            <a:off x="435781" y="29320"/>
            <a:ext cx="7147047" cy="246221"/>
          </a:xfrm>
          <a:prstGeom prst="rect">
            <a:avLst/>
          </a:prstGeom>
          <a:noFill/>
        </p:spPr>
        <p:txBody>
          <a:bodyPr wrap="square" rtlCol="0">
            <a:spAutoFit/>
          </a:bodyPr>
          <a:lstStyle/>
          <a:p>
            <a:r>
              <a:rPr kumimoji="1" lang="en-US" altLang="zh-CN" sz="1000" dirty="0">
                <a:solidFill>
                  <a:schemeClr val="bg1">
                    <a:lumMod val="95000"/>
                  </a:schemeClr>
                </a:solidFill>
              </a:rPr>
              <a:t>11.1.2.1</a:t>
            </a:r>
            <a:r>
              <a:rPr kumimoji="1" lang="zh-CN" altLang="en-US" sz="1000" dirty="0">
                <a:solidFill>
                  <a:schemeClr val="bg1">
                    <a:lumMod val="95000"/>
                  </a:schemeClr>
                </a:solidFill>
              </a:rPr>
              <a:t>主动适应和引领经济发展新常态</a:t>
            </a:r>
          </a:p>
        </p:txBody>
      </p:sp>
      <p:sp>
        <p:nvSpPr>
          <p:cNvPr id="11" name="矩形 10"/>
          <p:cNvSpPr/>
          <p:nvPr/>
        </p:nvSpPr>
        <p:spPr>
          <a:xfrm>
            <a:off x="569910" y="1228567"/>
            <a:ext cx="1415772" cy="461665"/>
          </a:xfrm>
          <a:prstGeom prst="rect">
            <a:avLst/>
          </a:prstGeom>
          <a:solidFill>
            <a:schemeClr val="accent2">
              <a:lumMod val="60000"/>
              <a:lumOff val="40000"/>
            </a:schemeClr>
          </a:solidFill>
        </p:spPr>
        <p:txBody>
          <a:bodyPr wrap="none">
            <a:spAutoFit/>
          </a:bodyPr>
          <a:lstStyle/>
          <a:p>
            <a:r>
              <a:rPr lang="zh-CN" altLang="en-US" sz="2400" b="1" smtClean="0">
                <a:solidFill>
                  <a:prstClr val="black"/>
                </a:solidFill>
                <a:latin typeface="黑体" pitchFamily="49" charset="-122"/>
                <a:ea typeface="黑体" pitchFamily="49" charset="-122"/>
              </a:rPr>
              <a:t>五位一体</a:t>
            </a:r>
            <a:endParaRPr lang="zh-CN" altLang="en-US" sz="2400"/>
          </a:p>
        </p:txBody>
      </p:sp>
      <p:pic>
        <p:nvPicPr>
          <p:cNvPr id="13" name="图片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23394" y="2554595"/>
            <a:ext cx="3154092" cy="1765415"/>
          </a:xfrm>
          <a:prstGeom prst="rect">
            <a:avLst/>
          </a:prstGeom>
        </p:spPr>
      </p:pic>
    </p:spTree>
    <p:extLst>
      <p:ext uri="{BB962C8B-B14F-4D97-AF65-F5344CB8AC3E}">
        <p14:creationId xmlns:p14="http://schemas.microsoft.com/office/powerpoint/2010/main" val="811049442"/>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6310" y="3026557"/>
            <a:ext cx="2088504" cy="1283792"/>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中国特色社会主义进入新时代</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4" name="圆角矩形 3"/>
          <p:cNvSpPr/>
          <p:nvPr/>
        </p:nvSpPr>
        <p:spPr>
          <a:xfrm>
            <a:off x="2436551" y="1125167"/>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第一节：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开拓中国特色社会主义更为广阔的发展前景</a:t>
            </a:r>
          </a:p>
        </p:txBody>
      </p:sp>
      <p:sp>
        <p:nvSpPr>
          <p:cNvPr id="6" name="圆角矩形 5"/>
          <p:cNvSpPr/>
          <p:nvPr/>
        </p:nvSpPr>
        <p:spPr>
          <a:xfrm>
            <a:off x="2470608" y="5225634"/>
            <a:ext cx="3651896" cy="101513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sym typeface="+mn-ea"/>
              </a:rPr>
              <a:t>第三节：</a:t>
            </a:r>
          </a:p>
          <a:p>
            <a:pPr algn="ctr"/>
            <a:r>
              <a:rPr lang="zh-CN" altLang="en-US" sz="20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不断谱写实现中华民族伟大复兴的新篇章</a:t>
            </a:r>
          </a:p>
        </p:txBody>
      </p:sp>
      <p:sp>
        <p:nvSpPr>
          <p:cNvPr id="14" name="圆角矩形 13"/>
          <p:cNvSpPr/>
          <p:nvPr/>
        </p:nvSpPr>
        <p:spPr>
          <a:xfrm>
            <a:off x="2453580" y="3160886"/>
            <a:ext cx="3651896" cy="101513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sym typeface="+mn-ea"/>
              </a:rPr>
              <a:t>第二节：</a:t>
            </a:r>
          </a:p>
          <a:p>
            <a:pPr algn="ctr"/>
            <a:r>
              <a:rPr lang="zh-CN" altLang="en-US" sz="20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11" name="左大括号 10"/>
          <p:cNvSpPr/>
          <p:nvPr/>
        </p:nvSpPr>
        <p:spPr>
          <a:xfrm>
            <a:off x="6114826" y="2757310"/>
            <a:ext cx="220129" cy="1822421"/>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2" name="圆角矩形 11"/>
          <p:cNvSpPr/>
          <p:nvPr/>
        </p:nvSpPr>
        <p:spPr>
          <a:xfrm>
            <a:off x="6338100" y="2835259"/>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在新时代坚持和发展中国特色社会主义</a:t>
            </a:r>
          </a:p>
        </p:txBody>
      </p:sp>
      <p:sp>
        <p:nvSpPr>
          <p:cNvPr id="13" name="圆角矩形 12"/>
          <p:cNvSpPr/>
          <p:nvPr/>
        </p:nvSpPr>
        <p:spPr>
          <a:xfrm>
            <a:off x="6338100" y="3879422"/>
            <a:ext cx="3064064" cy="6512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prstClr val="black"/>
                </a:solidFill>
                <a:latin typeface="黑体" panose="02010609060101010101" pitchFamily="49" charset="-122"/>
                <a:ea typeface="黑体" panose="02010609060101010101" pitchFamily="49" charset="-122"/>
              </a:rPr>
              <a:t>宪法修改</a:t>
            </a:r>
            <a:endParaRPr lang="en-US" altLang="zh-CN" sz="2000" dirty="0">
              <a:solidFill>
                <a:prstClr val="black"/>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982401665"/>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325" y="1585256"/>
            <a:ext cx="12145675" cy="5272743"/>
          </a:xfrm>
        </p:spPr>
        <p:txBody>
          <a:bodyPr>
            <a:normAutofit/>
          </a:bodyPr>
          <a:lstStyle/>
          <a:p>
            <a:r>
              <a:rPr lang="zh-CN" altLang="en-US" sz="2800" dirty="0">
                <a:latin typeface="黑体" panose="02010609060101010101" pitchFamily="49" charset="-122"/>
                <a:ea typeface="黑体" panose="02010609060101010101" pitchFamily="49" charset="-122"/>
              </a:rPr>
              <a:t>时间：</a:t>
            </a:r>
            <a:r>
              <a:rPr lang="en-US" altLang="zh-CN" sz="2800" dirty="0">
                <a:latin typeface="黑体" panose="02010609060101010101" pitchFamily="49" charset="-122"/>
                <a:ea typeface="黑体" panose="02010609060101010101" pitchFamily="49" charset="-122"/>
              </a:rPr>
              <a:t>2017.10.18——24</a:t>
            </a:r>
          </a:p>
          <a:p>
            <a:r>
              <a:rPr lang="zh-CN" altLang="en-US" sz="2800" dirty="0">
                <a:latin typeface="黑体" panose="02010609060101010101" pitchFamily="49" charset="-122"/>
                <a:ea typeface="黑体" panose="02010609060101010101" pitchFamily="49" charset="-122"/>
              </a:rPr>
              <a:t>会议：中共十九大</a:t>
            </a:r>
            <a:endParaRPr lang="en-US" altLang="zh-CN" sz="2800" dirty="0">
              <a:latin typeface="黑体" panose="02010609060101010101" pitchFamily="49" charset="-122"/>
              <a:ea typeface="黑体" panose="02010609060101010101" pitchFamily="49" charset="-122"/>
            </a:endParaRPr>
          </a:p>
          <a:p>
            <a:r>
              <a:rPr lang="zh-CN" altLang="en-US" sz="2800" dirty="0">
                <a:latin typeface="黑体" panose="02010609060101010101" pitchFamily="49" charset="-122"/>
                <a:ea typeface="黑体" panose="02010609060101010101" pitchFamily="49" charset="-122"/>
              </a:rPr>
              <a:t>内容：</a:t>
            </a:r>
            <a:endParaRPr lang="en-US" altLang="zh-CN" sz="28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我国社会的主要矛盾</a:t>
            </a:r>
            <a:endParaRPr lang="en-US" altLang="zh-CN" sz="24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目标</a:t>
            </a:r>
            <a:endParaRPr lang="en-US" altLang="zh-CN" sz="2400" b="1"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3.</a:t>
            </a:r>
            <a:r>
              <a:rPr lang="zh-CN" altLang="en-US" sz="2400" b="1" dirty="0">
                <a:latin typeface="黑体" panose="02010609060101010101" pitchFamily="49" charset="-122"/>
                <a:ea typeface="黑体" panose="02010609060101010101" pitchFamily="49" charset="-122"/>
              </a:rPr>
              <a:t>党的行动指南：</a:t>
            </a:r>
            <a:endParaRPr lang="en-US" altLang="zh-CN" sz="24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4.</a:t>
            </a:r>
            <a:r>
              <a:rPr lang="zh-CN" altLang="en-US" sz="2400" b="1" dirty="0">
                <a:latin typeface="黑体" panose="02010609060101010101" pitchFamily="49" charset="-122"/>
                <a:ea typeface="黑体" panose="02010609060101010101" pitchFamily="49" charset="-122"/>
              </a:rPr>
              <a:t>新时代中国特色社会主义思想的核心：</a:t>
            </a:r>
            <a:endParaRPr lang="en-US" altLang="zh-CN" sz="2400" b="1"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第二节：夺取新时代中国特色社会主义伟大胜利</a:t>
            </a:r>
          </a:p>
        </p:txBody>
      </p:sp>
      <p:pic>
        <p:nvPicPr>
          <p:cNvPr id="4"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1066" y="1689139"/>
            <a:ext cx="1587558" cy="506115"/>
          </a:xfrm>
          <a:prstGeom prst="rect">
            <a:avLst/>
          </a:prstGeom>
          <a:noFill/>
          <a:extLst>
            <a:ext uri="{909E8E84-426E-40DD-AFC4-6F175D3DCCD1}">
              <a14:hiddenFill xmlns:a14="http://schemas.microsoft.com/office/drawing/2010/main">
                <a:solidFill>
                  <a:srgbClr val="FFFFFF"/>
                </a:solidFill>
              </a14:hiddenFill>
            </a:ext>
          </a:extLst>
        </p:spPr>
      </p:pic>
      <p:grpSp>
        <p:nvGrpSpPr>
          <p:cNvPr id="9" name="组 8"/>
          <p:cNvGrpSpPr/>
          <p:nvPr/>
        </p:nvGrpSpPr>
        <p:grpSpPr>
          <a:xfrm>
            <a:off x="6757060" y="44245"/>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第二节：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在新时代坚持和发展中国特色社会主义</a:t>
              </a:r>
            </a:p>
          </p:txBody>
        </p:sp>
        <p:sp>
          <p:nvSpPr>
            <p:cNvPr id="8" name="圆角矩形 7"/>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宪法修改</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10" name="文本框 9"/>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11.2.1</a:t>
            </a:r>
            <a:r>
              <a:rPr lang="zh-CN" altLang="en-US" dirty="0">
                <a:solidFill>
                  <a:schemeClr val="bg1"/>
                </a:solidFill>
              </a:rPr>
              <a:t>在新时代坚持和发展中国特色社会主义</a:t>
            </a:r>
          </a:p>
        </p:txBody>
      </p:sp>
    </p:spTree>
    <p:extLst>
      <p:ext uri="{BB962C8B-B14F-4D97-AF65-F5344CB8AC3E}">
        <p14:creationId xmlns:p14="http://schemas.microsoft.com/office/powerpoint/2010/main" val="4194448220"/>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325" y="1585256"/>
            <a:ext cx="12145675" cy="5272743"/>
          </a:xfrm>
        </p:spPr>
        <p:txBody>
          <a:bodyPr>
            <a:normAutofit lnSpcReduction="10000"/>
          </a:bodyPr>
          <a:lstStyle/>
          <a:p>
            <a:r>
              <a:rPr lang="zh-CN" altLang="en-US" sz="2800" dirty="0">
                <a:latin typeface="黑体" panose="02010609060101010101" pitchFamily="49" charset="-122"/>
                <a:ea typeface="黑体" panose="02010609060101010101" pitchFamily="49" charset="-122"/>
              </a:rPr>
              <a:t>时间：</a:t>
            </a:r>
            <a:r>
              <a:rPr lang="en-US" altLang="zh-CN" sz="2800" dirty="0">
                <a:latin typeface="黑体" panose="02010609060101010101" pitchFamily="49" charset="-122"/>
                <a:ea typeface="黑体" panose="02010609060101010101" pitchFamily="49" charset="-122"/>
              </a:rPr>
              <a:t>2017.10.18——24</a:t>
            </a:r>
          </a:p>
          <a:p>
            <a:r>
              <a:rPr lang="zh-CN" altLang="en-US" sz="2800" dirty="0">
                <a:latin typeface="黑体" panose="02010609060101010101" pitchFamily="49" charset="-122"/>
                <a:ea typeface="黑体" panose="02010609060101010101" pitchFamily="49" charset="-122"/>
              </a:rPr>
              <a:t>会议：中共十九大</a:t>
            </a:r>
            <a:endParaRPr lang="en-US" altLang="zh-CN" sz="2800" dirty="0">
              <a:latin typeface="黑体" panose="02010609060101010101" pitchFamily="49" charset="-122"/>
              <a:ea typeface="黑体" panose="02010609060101010101" pitchFamily="49" charset="-122"/>
            </a:endParaRPr>
          </a:p>
          <a:p>
            <a:r>
              <a:rPr lang="zh-CN" altLang="en-US" sz="2800" dirty="0">
                <a:latin typeface="黑体" panose="02010609060101010101" pitchFamily="49" charset="-122"/>
                <a:ea typeface="黑体" panose="02010609060101010101" pitchFamily="49" charset="-122"/>
              </a:rPr>
              <a:t>内容：</a:t>
            </a:r>
            <a:endParaRPr lang="en-US" altLang="zh-CN" sz="28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我国社会的主要矛盾：</a:t>
            </a:r>
            <a:r>
              <a:rPr lang="zh-CN" altLang="en-US" sz="2000" dirty="0">
                <a:latin typeface="黑体" panose="02010609060101010101" pitchFamily="49" charset="-122"/>
                <a:ea typeface="黑体" panose="02010609060101010101" pitchFamily="49" charset="-122"/>
              </a:rPr>
              <a:t>已经转化为</a:t>
            </a:r>
            <a:r>
              <a:rPr lang="zh-CN" altLang="en-US" sz="2000" b="1" dirty="0">
                <a:solidFill>
                  <a:srgbClr val="C00000"/>
                </a:solidFill>
                <a:latin typeface="黑体" panose="02010609060101010101" pitchFamily="49" charset="-122"/>
                <a:ea typeface="黑体" panose="02010609060101010101" pitchFamily="49" charset="-122"/>
              </a:rPr>
              <a:t>人民日益增长的美好生活需要和不平衡不充分的发展之间的矛盾。</a:t>
            </a:r>
            <a:endParaRPr lang="en-US" altLang="zh-CN" sz="20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目标：</a:t>
            </a:r>
            <a:r>
              <a:rPr lang="zh-CN" altLang="en-US" sz="2000" dirty="0">
                <a:latin typeface="黑体" panose="02010609060101010101" pitchFamily="49" charset="-122"/>
                <a:ea typeface="黑体" panose="02010609060101010101" pitchFamily="49" charset="-122"/>
              </a:rPr>
              <a:t>决胜</a:t>
            </a:r>
            <a:r>
              <a:rPr lang="zh-CN" altLang="en-US" sz="2000" dirty="0">
                <a:solidFill>
                  <a:srgbClr val="C00000"/>
                </a:solidFill>
                <a:latin typeface="黑体" panose="02010609060101010101" pitchFamily="49" charset="-122"/>
                <a:ea typeface="黑体" panose="02010609060101010101" pitchFamily="49" charset="-122"/>
              </a:rPr>
              <a:t>全面建成小康社会</a:t>
            </a:r>
            <a:r>
              <a:rPr lang="zh-CN" altLang="en-US" sz="2000" dirty="0">
                <a:latin typeface="黑体" panose="02010609060101010101" pitchFamily="49" charset="-122"/>
                <a:ea typeface="黑体" panose="02010609060101010101" pitchFamily="49" charset="-122"/>
              </a:rPr>
              <a:t>、开启全面建设社会主义现代化国家新征程的目标：</a:t>
            </a:r>
            <a:endParaRPr lang="en-US" altLang="zh-CN" sz="2000" b="1"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3.</a:t>
            </a:r>
            <a:r>
              <a:rPr lang="zh-CN" altLang="en-US" sz="2400" b="1" dirty="0">
                <a:latin typeface="黑体" panose="02010609060101010101" pitchFamily="49" charset="-122"/>
                <a:ea typeface="黑体" panose="02010609060101010101" pitchFamily="49" charset="-122"/>
              </a:rPr>
              <a:t>党的行动指南：</a:t>
            </a:r>
            <a:r>
              <a:rPr lang="zh-CN" altLang="en-US" sz="2000" dirty="0">
                <a:latin typeface="黑体" panose="02010609060101010101" pitchFamily="49" charset="-122"/>
                <a:ea typeface="黑体" panose="02010609060101010101" pitchFamily="49" charset="-122"/>
              </a:rPr>
              <a:t>习近平</a:t>
            </a:r>
            <a:r>
              <a:rPr lang="zh-CN" altLang="en-US" sz="2000" dirty="0">
                <a:solidFill>
                  <a:srgbClr val="C00000"/>
                </a:solidFill>
                <a:latin typeface="黑体" panose="02010609060101010101" pitchFamily="49" charset="-122"/>
                <a:ea typeface="黑体" panose="02010609060101010101" pitchFamily="49" charset="-122"/>
              </a:rPr>
              <a:t>新时代中特色社会主义思想</a:t>
            </a:r>
            <a:r>
              <a:rPr lang="zh-CN" altLang="en-US" sz="2000" dirty="0">
                <a:latin typeface="黑体" panose="02010609060101010101" pitchFamily="49" charset="-122"/>
                <a:ea typeface="黑体" panose="02010609060101010101" pitchFamily="49" charset="-122"/>
              </a:rPr>
              <a:t>被确定为党的行动指南</a:t>
            </a:r>
            <a:endParaRPr lang="en-US" altLang="zh-CN" sz="20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4.</a:t>
            </a:r>
            <a:r>
              <a:rPr lang="zh-CN" altLang="en-US" sz="2400" b="1" dirty="0">
                <a:latin typeface="黑体" panose="02010609060101010101" pitchFamily="49" charset="-122"/>
                <a:ea typeface="黑体" panose="02010609060101010101" pitchFamily="49" charset="-122"/>
              </a:rPr>
              <a:t>新时代中国特色社会主义思想的核心：</a:t>
            </a:r>
            <a:r>
              <a:rPr lang="zh-CN" altLang="en-US" sz="2000" b="1" dirty="0">
                <a:latin typeface="黑体" panose="02010609060101010101" pitchFamily="49" charset="-122"/>
                <a:ea typeface="黑体" panose="02010609060101010101" pitchFamily="49" charset="-122"/>
              </a:rPr>
              <a:t>坚持发展</a:t>
            </a:r>
            <a:r>
              <a:rPr lang="zh-CN" altLang="en-US" sz="2000" b="1" dirty="0">
                <a:solidFill>
                  <a:srgbClr val="C00000"/>
                </a:solidFill>
                <a:latin typeface="黑体" panose="02010609060101010101" pitchFamily="49" charset="-122"/>
                <a:ea typeface="黑体" panose="02010609060101010101" pitchFamily="49" charset="-122"/>
              </a:rPr>
              <a:t>中国特色社会主义</a:t>
            </a:r>
            <a:r>
              <a:rPr lang="zh-CN" altLang="en-US" sz="2000" dirty="0">
                <a:solidFill>
                  <a:srgbClr val="C00000"/>
                </a:solidFill>
                <a:latin typeface="黑体" panose="02010609060101010101" pitchFamily="49" charset="-122"/>
                <a:ea typeface="黑体" panose="02010609060101010101" pitchFamily="49" charset="-122"/>
              </a:rPr>
              <a:t>   </a:t>
            </a:r>
            <a:endParaRPr lang="en-US" altLang="zh-CN" sz="2000" dirty="0">
              <a:solidFill>
                <a:srgbClr val="C00000"/>
              </a:solidFill>
              <a:latin typeface="黑体" panose="02010609060101010101" pitchFamily="49" charset="-122"/>
              <a:ea typeface="黑体" panose="02010609060101010101" pitchFamily="49" charset="-122"/>
            </a:endParaRPr>
          </a:p>
          <a:p>
            <a:endParaRPr lang="en-US" altLang="zh-CN" sz="2400" b="1"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第二节：夺取新时代中国特色社会主义伟大胜利</a:t>
            </a:r>
          </a:p>
        </p:txBody>
      </p:sp>
      <p:pic>
        <p:nvPicPr>
          <p:cNvPr id="4"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1066" y="1689139"/>
            <a:ext cx="1587558" cy="506115"/>
          </a:xfrm>
          <a:prstGeom prst="rect">
            <a:avLst/>
          </a:prstGeom>
          <a:noFill/>
          <a:extLst>
            <a:ext uri="{909E8E84-426E-40DD-AFC4-6F175D3DCCD1}">
              <a14:hiddenFill xmlns:a14="http://schemas.microsoft.com/office/drawing/2010/main">
                <a:solidFill>
                  <a:srgbClr val="FFFFFF"/>
                </a:solidFill>
              </a14:hiddenFill>
            </a:ext>
          </a:extLst>
        </p:spPr>
      </p:pic>
      <p:grpSp>
        <p:nvGrpSpPr>
          <p:cNvPr id="9" name="组 8"/>
          <p:cNvGrpSpPr/>
          <p:nvPr/>
        </p:nvGrpSpPr>
        <p:grpSpPr>
          <a:xfrm>
            <a:off x="6757060" y="44245"/>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第二节：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在新时代坚持和发展中国特色社会主义</a:t>
              </a:r>
            </a:p>
          </p:txBody>
        </p:sp>
        <p:sp>
          <p:nvSpPr>
            <p:cNvPr id="8" name="圆角矩形 7"/>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宪法修改</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10" name="文本框 9"/>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11.2.1</a:t>
            </a:r>
            <a:r>
              <a:rPr lang="zh-CN" altLang="en-US" dirty="0">
                <a:solidFill>
                  <a:schemeClr val="bg1"/>
                </a:solidFill>
              </a:rPr>
              <a:t>在新时代坚持和发展中国特色社会主义</a:t>
            </a:r>
          </a:p>
        </p:txBody>
      </p:sp>
    </p:spTree>
    <p:extLst>
      <p:ext uri="{BB962C8B-B14F-4D97-AF65-F5344CB8AC3E}">
        <p14:creationId xmlns:p14="http://schemas.microsoft.com/office/powerpoint/2010/main" val="1552229863"/>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325" y="1585256"/>
            <a:ext cx="12145675" cy="5272743"/>
          </a:xfrm>
        </p:spPr>
        <p:txBody>
          <a:bodyPr>
            <a:normAutofit/>
          </a:bodyPr>
          <a:lstStyle/>
          <a:p>
            <a:r>
              <a:rPr lang="zh-CN" altLang="en-US" sz="2800" dirty="0">
                <a:latin typeface="黑体" panose="02010609060101010101" pitchFamily="49" charset="-122"/>
                <a:ea typeface="黑体" panose="02010609060101010101" pitchFamily="49" charset="-122"/>
              </a:rPr>
              <a:t>时间：</a:t>
            </a:r>
            <a:r>
              <a:rPr lang="en-US" altLang="zh-CN" sz="2800" dirty="0">
                <a:latin typeface="黑体" panose="02010609060101010101" pitchFamily="49" charset="-122"/>
                <a:ea typeface="黑体" panose="02010609060101010101" pitchFamily="49" charset="-122"/>
              </a:rPr>
              <a:t>2017.10.18——24</a:t>
            </a:r>
          </a:p>
          <a:p>
            <a:r>
              <a:rPr lang="zh-CN" altLang="en-US" sz="2800" dirty="0">
                <a:latin typeface="黑体" panose="02010609060101010101" pitchFamily="49" charset="-122"/>
                <a:ea typeface="黑体" panose="02010609060101010101" pitchFamily="49" charset="-122"/>
              </a:rPr>
              <a:t>会议：中共十九大</a:t>
            </a:r>
            <a:endParaRPr lang="en-US" altLang="zh-CN" sz="2800" dirty="0">
              <a:latin typeface="黑体" panose="02010609060101010101" pitchFamily="49" charset="-122"/>
              <a:ea typeface="黑体" panose="02010609060101010101" pitchFamily="49" charset="-122"/>
            </a:endParaRPr>
          </a:p>
          <a:p>
            <a:r>
              <a:rPr lang="zh-CN" altLang="en-US" sz="2800" dirty="0">
                <a:latin typeface="黑体" panose="02010609060101010101" pitchFamily="49" charset="-122"/>
                <a:ea typeface="黑体" panose="02010609060101010101" pitchFamily="49" charset="-122"/>
              </a:rPr>
              <a:t>内容：</a:t>
            </a:r>
            <a:endParaRPr lang="en-US" altLang="zh-CN" sz="28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我国社会的主要矛盾：</a:t>
            </a:r>
            <a:r>
              <a:rPr lang="zh-CN" altLang="en-US" sz="2000" dirty="0">
                <a:latin typeface="黑体" panose="02010609060101010101" pitchFamily="49" charset="-122"/>
                <a:ea typeface="黑体" panose="02010609060101010101" pitchFamily="49" charset="-122"/>
              </a:rPr>
              <a:t>已经转化为</a:t>
            </a:r>
            <a:r>
              <a:rPr lang="zh-CN" altLang="en-US" sz="2000" b="1" dirty="0">
                <a:solidFill>
                  <a:srgbClr val="C00000"/>
                </a:solidFill>
                <a:latin typeface="黑体" panose="02010609060101010101" pitchFamily="49" charset="-122"/>
                <a:ea typeface="黑体" panose="02010609060101010101" pitchFamily="49" charset="-122"/>
              </a:rPr>
              <a:t>人民日益增长的</a:t>
            </a:r>
            <a:r>
              <a:rPr lang="zh-CN" altLang="en-US" sz="2000" b="1" u="sng" dirty="0">
                <a:solidFill>
                  <a:srgbClr val="C00000"/>
                </a:solidFill>
                <a:latin typeface="黑体" panose="02010609060101010101" pitchFamily="49" charset="-122"/>
                <a:ea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rPr>
              <a:t>和</a:t>
            </a:r>
            <a:r>
              <a:rPr lang="zh-CN" altLang="en-US" sz="2000" b="1" u="sng" dirty="0">
                <a:solidFill>
                  <a:srgbClr val="C00000"/>
                </a:solidFill>
                <a:latin typeface="黑体" panose="02010609060101010101" pitchFamily="49" charset="-122"/>
                <a:ea typeface="黑体" panose="02010609060101010101" pitchFamily="49" charset="-122"/>
              </a:rPr>
              <a:t>         </a:t>
            </a:r>
            <a:r>
              <a:rPr lang="zh-CN" altLang="en-US" sz="2000" b="1" dirty="0">
                <a:solidFill>
                  <a:srgbClr val="C00000"/>
                </a:solidFill>
                <a:latin typeface="黑体" panose="02010609060101010101" pitchFamily="49" charset="-122"/>
                <a:ea typeface="黑体" panose="02010609060101010101" pitchFamily="49" charset="-122"/>
              </a:rPr>
              <a:t>的发展之间的矛盾。</a:t>
            </a:r>
            <a:endParaRPr lang="en-US" altLang="zh-CN" sz="20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目标：</a:t>
            </a:r>
            <a:r>
              <a:rPr lang="zh-CN" altLang="en-US" sz="2000" dirty="0">
                <a:latin typeface="黑体" panose="02010609060101010101" pitchFamily="49" charset="-122"/>
                <a:ea typeface="黑体" panose="02010609060101010101" pitchFamily="49" charset="-122"/>
              </a:rPr>
              <a:t>决胜</a:t>
            </a:r>
            <a:r>
              <a:rPr lang="zh-CN" altLang="en-US" sz="2000" u="sng" dirty="0">
                <a:solidFill>
                  <a:srgbClr val="C00000"/>
                </a:solidFill>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rPr>
              <a:t>、开启全面建设社会主义现代化国家新征程的目标：</a:t>
            </a:r>
            <a:endParaRPr lang="en-US" altLang="zh-CN" sz="2000" b="1"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3.</a:t>
            </a:r>
            <a:r>
              <a:rPr lang="zh-CN" altLang="en-US" sz="2400" b="1" dirty="0">
                <a:latin typeface="黑体" panose="02010609060101010101" pitchFamily="49" charset="-122"/>
                <a:ea typeface="黑体" panose="02010609060101010101" pitchFamily="49" charset="-122"/>
              </a:rPr>
              <a:t>党的行动指南：</a:t>
            </a:r>
            <a:r>
              <a:rPr lang="zh-CN" altLang="en-US" sz="2000" dirty="0">
                <a:latin typeface="黑体" panose="02010609060101010101" pitchFamily="49" charset="-122"/>
                <a:ea typeface="黑体" panose="02010609060101010101" pitchFamily="49" charset="-122"/>
              </a:rPr>
              <a:t>习近平</a:t>
            </a:r>
            <a:r>
              <a:rPr lang="zh-CN" altLang="en-US" sz="2000" u="sng" dirty="0">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rPr>
              <a:t>被确定为党的行动指南</a:t>
            </a:r>
            <a:endParaRPr lang="en-US" altLang="zh-CN" sz="20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4.</a:t>
            </a:r>
            <a:r>
              <a:rPr lang="zh-CN" altLang="en-US" sz="2400" b="1" dirty="0">
                <a:latin typeface="黑体" panose="02010609060101010101" pitchFamily="49" charset="-122"/>
                <a:ea typeface="黑体" panose="02010609060101010101" pitchFamily="49" charset="-122"/>
              </a:rPr>
              <a:t>新时代中国特色社会主义思想的核心：</a:t>
            </a:r>
            <a:r>
              <a:rPr lang="zh-CN" altLang="en-US" sz="2000" b="1" dirty="0">
                <a:latin typeface="黑体" panose="02010609060101010101" pitchFamily="49" charset="-122"/>
                <a:ea typeface="黑体" panose="02010609060101010101" pitchFamily="49" charset="-122"/>
              </a:rPr>
              <a:t>坚持发展</a:t>
            </a:r>
            <a:r>
              <a:rPr lang="zh-CN" altLang="en-US" sz="2000" b="1" u="sng" dirty="0">
                <a:latin typeface="黑体" panose="02010609060101010101" pitchFamily="49" charset="-122"/>
                <a:ea typeface="黑体" panose="02010609060101010101" pitchFamily="49" charset="-122"/>
              </a:rPr>
              <a:t>            </a:t>
            </a:r>
            <a:r>
              <a:rPr lang="zh-CN" altLang="en-US" sz="2000" b="1" dirty="0">
                <a:latin typeface="黑体" panose="02010609060101010101" pitchFamily="49" charset="-122"/>
                <a:ea typeface="黑体" panose="02010609060101010101" pitchFamily="49" charset="-122"/>
              </a:rPr>
              <a:t>。</a:t>
            </a:r>
            <a:r>
              <a:rPr lang="zh-CN" altLang="en-US" sz="2000" dirty="0">
                <a:latin typeface="黑体" panose="02010609060101010101" pitchFamily="49" charset="-122"/>
                <a:ea typeface="黑体" panose="02010609060101010101" pitchFamily="49" charset="-122"/>
              </a:rPr>
              <a:t>   </a:t>
            </a:r>
            <a:endParaRPr lang="en-US" altLang="zh-CN" sz="2000" dirty="0">
              <a:latin typeface="黑体" panose="02010609060101010101" pitchFamily="49" charset="-122"/>
              <a:ea typeface="黑体" panose="02010609060101010101" pitchFamily="49" charset="-122"/>
            </a:endParaRPr>
          </a:p>
          <a:p>
            <a:endParaRPr lang="en-US" altLang="zh-CN" sz="2400" b="1"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第二节：夺取新时代中国特色社会主义伟大胜利</a:t>
            </a:r>
          </a:p>
        </p:txBody>
      </p:sp>
      <p:pic>
        <p:nvPicPr>
          <p:cNvPr id="4"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1066" y="1689139"/>
            <a:ext cx="1587558" cy="506115"/>
          </a:xfrm>
          <a:prstGeom prst="rect">
            <a:avLst/>
          </a:prstGeom>
          <a:noFill/>
          <a:extLst>
            <a:ext uri="{909E8E84-426E-40DD-AFC4-6F175D3DCCD1}">
              <a14:hiddenFill xmlns:a14="http://schemas.microsoft.com/office/drawing/2010/main">
                <a:solidFill>
                  <a:srgbClr val="FFFFFF"/>
                </a:solidFill>
              </a14:hiddenFill>
            </a:ext>
          </a:extLst>
        </p:spPr>
      </p:pic>
      <p:grpSp>
        <p:nvGrpSpPr>
          <p:cNvPr id="9" name="组 8"/>
          <p:cNvGrpSpPr/>
          <p:nvPr/>
        </p:nvGrpSpPr>
        <p:grpSpPr>
          <a:xfrm>
            <a:off x="6757060" y="44245"/>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第二节：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在新时代坚持和发展中国特色社会主义</a:t>
              </a:r>
            </a:p>
          </p:txBody>
        </p:sp>
        <p:sp>
          <p:nvSpPr>
            <p:cNvPr id="8" name="圆角矩形 7"/>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宪法修改</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10" name="文本框 9"/>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11.2.1</a:t>
            </a:r>
            <a:r>
              <a:rPr lang="zh-CN" altLang="en-US" dirty="0">
                <a:solidFill>
                  <a:schemeClr val="bg1"/>
                </a:solidFill>
              </a:rPr>
              <a:t>在新时代坚持和发展中国特色社会主义</a:t>
            </a:r>
          </a:p>
        </p:txBody>
      </p:sp>
    </p:spTree>
    <p:extLst>
      <p:ext uri="{BB962C8B-B14F-4D97-AF65-F5344CB8AC3E}">
        <p14:creationId xmlns:p14="http://schemas.microsoft.com/office/powerpoint/2010/main" val="857435878"/>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325" y="1585256"/>
            <a:ext cx="12145675" cy="5272743"/>
          </a:xfrm>
        </p:spPr>
        <p:txBody>
          <a:bodyPr>
            <a:normAutofit lnSpcReduction="10000"/>
          </a:bodyPr>
          <a:lstStyle/>
          <a:p>
            <a:r>
              <a:rPr lang="zh-CN" altLang="en-US" sz="2800" dirty="0">
                <a:latin typeface="黑体" panose="02010609060101010101" pitchFamily="49" charset="-122"/>
                <a:ea typeface="黑体" panose="02010609060101010101" pitchFamily="49" charset="-122"/>
              </a:rPr>
              <a:t>时间：</a:t>
            </a:r>
            <a:r>
              <a:rPr lang="en-US" altLang="zh-CN" sz="2800" dirty="0">
                <a:latin typeface="黑体" panose="02010609060101010101" pitchFamily="49" charset="-122"/>
                <a:ea typeface="黑体" panose="02010609060101010101" pitchFamily="49" charset="-122"/>
              </a:rPr>
              <a:t>2017.10.18——24</a:t>
            </a:r>
          </a:p>
          <a:p>
            <a:r>
              <a:rPr lang="zh-CN" altLang="en-US" sz="2800" dirty="0">
                <a:latin typeface="黑体" panose="02010609060101010101" pitchFamily="49" charset="-122"/>
                <a:ea typeface="黑体" panose="02010609060101010101" pitchFamily="49" charset="-122"/>
              </a:rPr>
              <a:t>会议：中共十九大</a:t>
            </a:r>
            <a:endParaRPr lang="en-US" altLang="zh-CN" sz="2800" dirty="0">
              <a:latin typeface="黑体" panose="02010609060101010101" pitchFamily="49" charset="-122"/>
              <a:ea typeface="黑体" panose="02010609060101010101" pitchFamily="49" charset="-122"/>
            </a:endParaRPr>
          </a:p>
          <a:p>
            <a:r>
              <a:rPr lang="zh-CN" altLang="en-US" sz="2800" dirty="0">
                <a:latin typeface="黑体" panose="02010609060101010101" pitchFamily="49" charset="-122"/>
                <a:ea typeface="黑体" panose="02010609060101010101" pitchFamily="49" charset="-122"/>
              </a:rPr>
              <a:t>内容：</a:t>
            </a:r>
            <a:endParaRPr lang="en-US" altLang="zh-CN" sz="28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我国社会的主要矛盾：</a:t>
            </a:r>
            <a:r>
              <a:rPr lang="zh-CN" altLang="en-US" sz="2000" dirty="0">
                <a:latin typeface="黑体" panose="02010609060101010101" pitchFamily="49" charset="-122"/>
                <a:ea typeface="黑体" panose="02010609060101010101" pitchFamily="49" charset="-122"/>
              </a:rPr>
              <a:t>已经转化为</a:t>
            </a:r>
            <a:r>
              <a:rPr lang="zh-CN" altLang="en-US" sz="2000" b="1" dirty="0">
                <a:solidFill>
                  <a:srgbClr val="C00000"/>
                </a:solidFill>
                <a:latin typeface="黑体" panose="02010609060101010101" pitchFamily="49" charset="-122"/>
                <a:ea typeface="黑体" panose="02010609060101010101" pitchFamily="49" charset="-122"/>
              </a:rPr>
              <a:t>人民日益增长的美好生活需要和不平衡不充分的发展之间的矛盾。</a:t>
            </a:r>
            <a:endParaRPr lang="en-US" altLang="zh-CN" sz="20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目标：</a:t>
            </a:r>
            <a:r>
              <a:rPr lang="zh-CN" altLang="en-US" sz="2000" dirty="0">
                <a:latin typeface="黑体" panose="02010609060101010101" pitchFamily="49" charset="-122"/>
                <a:ea typeface="黑体" panose="02010609060101010101" pitchFamily="49" charset="-122"/>
              </a:rPr>
              <a:t>决胜</a:t>
            </a:r>
            <a:r>
              <a:rPr lang="zh-CN" altLang="en-US" sz="2000" dirty="0">
                <a:solidFill>
                  <a:srgbClr val="C00000"/>
                </a:solidFill>
                <a:latin typeface="黑体" panose="02010609060101010101" pitchFamily="49" charset="-122"/>
                <a:ea typeface="黑体" panose="02010609060101010101" pitchFamily="49" charset="-122"/>
              </a:rPr>
              <a:t>全面建成小康社会</a:t>
            </a:r>
            <a:r>
              <a:rPr lang="zh-CN" altLang="en-US" sz="2000" dirty="0">
                <a:latin typeface="黑体" panose="02010609060101010101" pitchFamily="49" charset="-122"/>
                <a:ea typeface="黑体" panose="02010609060101010101" pitchFamily="49" charset="-122"/>
              </a:rPr>
              <a:t>、开启全面建设社会主义现代化国家新征程的目标：</a:t>
            </a:r>
            <a:endParaRPr lang="en-US" altLang="zh-CN" sz="2000" b="1"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3.</a:t>
            </a:r>
            <a:r>
              <a:rPr lang="zh-CN" altLang="en-US" sz="2400" b="1" dirty="0">
                <a:latin typeface="黑体" panose="02010609060101010101" pitchFamily="49" charset="-122"/>
                <a:ea typeface="黑体" panose="02010609060101010101" pitchFamily="49" charset="-122"/>
              </a:rPr>
              <a:t>党的行动指南：</a:t>
            </a:r>
            <a:r>
              <a:rPr lang="zh-CN" altLang="en-US" sz="2000" dirty="0">
                <a:latin typeface="黑体" panose="02010609060101010101" pitchFamily="49" charset="-122"/>
                <a:ea typeface="黑体" panose="02010609060101010101" pitchFamily="49" charset="-122"/>
              </a:rPr>
              <a:t>习近平</a:t>
            </a:r>
            <a:r>
              <a:rPr lang="zh-CN" altLang="en-US" sz="2000" dirty="0">
                <a:solidFill>
                  <a:srgbClr val="C00000"/>
                </a:solidFill>
                <a:latin typeface="黑体" panose="02010609060101010101" pitchFamily="49" charset="-122"/>
                <a:ea typeface="黑体" panose="02010609060101010101" pitchFamily="49" charset="-122"/>
              </a:rPr>
              <a:t>新时代中特色社会主义思想</a:t>
            </a:r>
            <a:r>
              <a:rPr lang="zh-CN" altLang="en-US" sz="2000" dirty="0">
                <a:latin typeface="黑体" panose="02010609060101010101" pitchFamily="49" charset="-122"/>
                <a:ea typeface="黑体" panose="02010609060101010101" pitchFamily="49" charset="-122"/>
              </a:rPr>
              <a:t>被确定为党的行动指南</a:t>
            </a:r>
            <a:endParaRPr lang="en-US" altLang="zh-CN" sz="20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    </a:t>
            </a:r>
            <a:r>
              <a:rPr lang="en-US" altLang="zh-CN" sz="2400" b="1" dirty="0">
                <a:latin typeface="黑体" panose="02010609060101010101" pitchFamily="49" charset="-122"/>
                <a:ea typeface="黑体" panose="02010609060101010101" pitchFamily="49" charset="-122"/>
              </a:rPr>
              <a:t>4.</a:t>
            </a:r>
            <a:r>
              <a:rPr lang="zh-CN" altLang="en-US" sz="2400" b="1" dirty="0">
                <a:latin typeface="黑体" panose="02010609060101010101" pitchFamily="49" charset="-122"/>
                <a:ea typeface="黑体" panose="02010609060101010101" pitchFamily="49" charset="-122"/>
              </a:rPr>
              <a:t>新时代中国特色社会主义思想的核心：</a:t>
            </a:r>
            <a:r>
              <a:rPr lang="zh-CN" altLang="en-US" sz="2000" b="1" dirty="0">
                <a:latin typeface="黑体" panose="02010609060101010101" pitchFamily="49" charset="-122"/>
                <a:ea typeface="黑体" panose="02010609060101010101" pitchFamily="49" charset="-122"/>
              </a:rPr>
              <a:t>坚持发展</a:t>
            </a:r>
            <a:r>
              <a:rPr lang="zh-CN" altLang="en-US" sz="2000" b="1" dirty="0">
                <a:solidFill>
                  <a:srgbClr val="C00000"/>
                </a:solidFill>
                <a:latin typeface="黑体" panose="02010609060101010101" pitchFamily="49" charset="-122"/>
                <a:ea typeface="黑体" panose="02010609060101010101" pitchFamily="49" charset="-122"/>
              </a:rPr>
              <a:t>中国特色社会主义</a:t>
            </a:r>
            <a:r>
              <a:rPr lang="zh-CN" altLang="en-US" sz="2000" dirty="0">
                <a:solidFill>
                  <a:srgbClr val="C00000"/>
                </a:solidFill>
                <a:latin typeface="黑体" panose="02010609060101010101" pitchFamily="49" charset="-122"/>
                <a:ea typeface="黑体" panose="02010609060101010101" pitchFamily="49" charset="-122"/>
              </a:rPr>
              <a:t>   </a:t>
            </a:r>
            <a:endParaRPr lang="en-US" altLang="zh-CN" sz="2000" dirty="0">
              <a:solidFill>
                <a:srgbClr val="C00000"/>
              </a:solidFill>
              <a:latin typeface="黑体" panose="02010609060101010101" pitchFamily="49" charset="-122"/>
              <a:ea typeface="黑体" panose="02010609060101010101" pitchFamily="49" charset="-122"/>
            </a:endParaRPr>
          </a:p>
          <a:p>
            <a:endParaRPr lang="en-US" altLang="zh-CN" sz="2400" b="1"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p:txBody>
      </p:sp>
      <p:sp>
        <p:nvSpPr>
          <p:cNvPr id="2" name="标题 1"/>
          <p:cNvSpPr>
            <a:spLocks noGrp="1"/>
          </p:cNvSpPr>
          <p:nvPr>
            <p:ph type="title"/>
          </p:nvPr>
        </p:nvSpPr>
        <p:spPr>
          <a:xfrm>
            <a:off x="946657" y="473936"/>
            <a:ext cx="10192076" cy="544050"/>
          </a:xfrm>
        </p:spPr>
        <p:txBody>
          <a:bodyPr vert="horz" lIns="91440" tIns="45720" rIns="91440" bIns="45720" rtlCol="0" anchor="ctr">
            <a:noAutofit/>
          </a:bodyPr>
          <a:lstStyle/>
          <a:p>
            <a:r>
              <a:rPr lang="zh-CN" altLang="en-US" sz="2000" dirty="0">
                <a:solidFill>
                  <a:schemeClr val="tx1"/>
                </a:solidFill>
              </a:rPr>
              <a:t>第二节：夺取新时代中国特色社会主义伟大胜利</a:t>
            </a:r>
          </a:p>
        </p:txBody>
      </p:sp>
      <p:pic>
        <p:nvPicPr>
          <p:cNvPr id="4" name="Picture 2" descr="C:\Users\User\Documents\263EM\chuzi@sunlands.com\history\user\image\0a2b8d88-43cd-46c8-836a-beea4a59c9d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1066" y="1689139"/>
            <a:ext cx="1587558" cy="506115"/>
          </a:xfrm>
          <a:prstGeom prst="rect">
            <a:avLst/>
          </a:prstGeom>
          <a:noFill/>
          <a:extLst>
            <a:ext uri="{909E8E84-426E-40DD-AFC4-6F175D3DCCD1}">
              <a14:hiddenFill xmlns:a14="http://schemas.microsoft.com/office/drawing/2010/main">
                <a:solidFill>
                  <a:srgbClr val="FFFFFF"/>
                </a:solidFill>
              </a14:hiddenFill>
            </a:ext>
          </a:extLst>
        </p:spPr>
      </p:pic>
      <p:grpSp>
        <p:nvGrpSpPr>
          <p:cNvPr id="9" name="组 8"/>
          <p:cNvGrpSpPr/>
          <p:nvPr/>
        </p:nvGrpSpPr>
        <p:grpSpPr>
          <a:xfrm>
            <a:off x="6757060" y="44245"/>
            <a:ext cx="5434940" cy="1483659"/>
            <a:chOff x="5275246" y="0"/>
            <a:chExt cx="6916754" cy="2118893"/>
          </a:xfrm>
        </p:grpSpPr>
        <p:sp>
          <p:nvSpPr>
            <p:cNvPr id="5" name="圆角矩形 4"/>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第二节：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6" name="左大括号 5"/>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7" name="圆角矩形 6"/>
            <p:cNvSpPr/>
            <p:nvPr/>
          </p:nvSpPr>
          <p:spPr>
            <a:xfrm>
              <a:off x="9115579" y="0"/>
              <a:ext cx="3064064" cy="93666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在新时代坚持和发展中国特色社会主义</a:t>
              </a:r>
            </a:p>
          </p:txBody>
        </p:sp>
        <p:sp>
          <p:nvSpPr>
            <p:cNvPr id="8" name="圆角矩形 7"/>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宪法修改</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10" name="文本框 9"/>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11.2.1</a:t>
            </a:r>
            <a:r>
              <a:rPr lang="zh-CN" altLang="en-US" dirty="0">
                <a:solidFill>
                  <a:schemeClr val="bg1"/>
                </a:solidFill>
              </a:rPr>
              <a:t>在新时代坚持和发展中国特色社会主义</a:t>
            </a:r>
          </a:p>
        </p:txBody>
      </p:sp>
    </p:spTree>
    <p:extLst>
      <p:ext uri="{BB962C8B-B14F-4D97-AF65-F5344CB8AC3E}">
        <p14:creationId xmlns:p14="http://schemas.microsoft.com/office/powerpoint/2010/main" val="1656356838"/>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图表 4"/>
          <p:cNvGraphicFramePr/>
          <p:nvPr>
            <p:extLst>
              <p:ext uri="{D42A27DB-BD31-4B8C-83A1-F6EECF244321}">
                <p14:modId xmlns:p14="http://schemas.microsoft.com/office/powerpoint/2010/main" val="748139272"/>
              </p:ext>
            </p:extLst>
          </p:nvPr>
        </p:nvGraphicFramePr>
        <p:xfrm>
          <a:off x="1678328" y="2329571"/>
          <a:ext cx="9163703" cy="63068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标题 1"/>
          <p:cNvSpPr>
            <a:spLocks noGrp="1"/>
          </p:cNvSpPr>
          <p:nvPr>
            <p:ph type="title"/>
          </p:nvPr>
        </p:nvSpPr>
        <p:spPr>
          <a:xfrm>
            <a:off x="1003806" y="387296"/>
            <a:ext cx="10515600" cy="645130"/>
          </a:xfrm>
        </p:spPr>
        <p:txBody>
          <a:bodyPr>
            <a:normAutofit/>
          </a:bodyPr>
          <a:lstStyle/>
          <a:p>
            <a:r>
              <a:rPr lang="zh-CN" altLang="en-US" sz="2000" dirty="0">
                <a:solidFill>
                  <a:schemeClr val="tx1"/>
                </a:solidFill>
              </a:rPr>
              <a:t>第二节：夺取新时代中国特色社会主义伟大胜利</a:t>
            </a:r>
            <a:endParaRPr lang="zh-CN" altLang="en-US" sz="2000" dirty="0">
              <a:latin typeface="华文新魏" panose="02010800040101010101" pitchFamily="2" charset="-122"/>
              <a:ea typeface="华文新魏" panose="02010800040101010101" pitchFamily="2" charset="-122"/>
              <a:cs typeface="华文新魏" panose="02010800040101010101" pitchFamily="2" charset="-122"/>
            </a:endParaRPr>
          </a:p>
        </p:txBody>
      </p:sp>
      <p:sp>
        <p:nvSpPr>
          <p:cNvPr id="3" name="内容占位符 2"/>
          <p:cNvSpPr>
            <a:spLocks noGrp="1"/>
          </p:cNvSpPr>
          <p:nvPr>
            <p:ph idx="1"/>
          </p:nvPr>
        </p:nvSpPr>
        <p:spPr>
          <a:xfrm>
            <a:off x="333287" y="1191688"/>
            <a:ext cx="11690645" cy="895669"/>
          </a:xfrm>
        </p:spPr>
        <p:txBody>
          <a:bodyPr>
            <a:normAutofit/>
          </a:bodyPr>
          <a:lstStyle/>
          <a:p>
            <a:r>
              <a:rPr lang="zh-CN" altLang="en-US" sz="3200" dirty="0">
                <a:latin typeface="黑体" panose="02010609060101010101" pitchFamily="49" charset="-122"/>
                <a:ea typeface="黑体" panose="02010609060101010101" pitchFamily="49" charset="-122"/>
                <a:cs typeface="黑体" panose="02010609060101010101" pitchFamily="49" charset="-122"/>
              </a:rPr>
              <a:t>两个阶段：</a:t>
            </a:r>
          </a:p>
        </p:txBody>
      </p:sp>
      <p:sp>
        <p:nvSpPr>
          <p:cNvPr id="7" name="圆角矩形 6"/>
          <p:cNvSpPr/>
          <p:nvPr/>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sp>
        <p:nvSpPr>
          <p:cNvPr id="14" name="文本框 13"/>
          <p:cNvSpPr txBox="1"/>
          <p:nvPr/>
        </p:nvSpPr>
        <p:spPr>
          <a:xfrm>
            <a:off x="2743262" y="3472450"/>
            <a:ext cx="1539434"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第一阶段：</a:t>
            </a:r>
          </a:p>
        </p:txBody>
      </p:sp>
      <p:sp>
        <p:nvSpPr>
          <p:cNvPr id="15" name="文本框 14"/>
          <p:cNvSpPr txBox="1"/>
          <p:nvPr/>
        </p:nvSpPr>
        <p:spPr>
          <a:xfrm>
            <a:off x="8014998" y="2336059"/>
            <a:ext cx="1539434" cy="461665"/>
          </a:xfrm>
          <a:prstGeom prst="rect">
            <a:avLst/>
          </a:prstGeom>
          <a:noFill/>
        </p:spPr>
        <p:txBody>
          <a:bodyPr wrap="square" rtlCol="0">
            <a:spAutoFit/>
          </a:bodyPr>
          <a:lstStyle/>
          <a:p>
            <a:r>
              <a:rPr kumimoji="1" lang="zh-CN" altLang="en-US" sz="2400" dirty="0">
                <a:latin typeface="黑体" panose="02010609060101010101" pitchFamily="49" charset="-122"/>
                <a:ea typeface="黑体" panose="02010609060101010101" pitchFamily="49" charset="-122"/>
                <a:cs typeface="黑体" panose="02010609060101010101" pitchFamily="49" charset="-122"/>
              </a:rPr>
              <a:t>第二阶段：</a:t>
            </a:r>
          </a:p>
        </p:txBody>
      </p:sp>
      <p:grpSp>
        <p:nvGrpSpPr>
          <p:cNvPr id="16" name="组 15"/>
          <p:cNvGrpSpPr/>
          <p:nvPr/>
        </p:nvGrpSpPr>
        <p:grpSpPr>
          <a:xfrm>
            <a:off x="6757060" y="44245"/>
            <a:ext cx="5434940" cy="1483659"/>
            <a:chOff x="5275246" y="0"/>
            <a:chExt cx="6916754" cy="2118893"/>
          </a:xfrm>
        </p:grpSpPr>
        <p:sp>
          <p:nvSpPr>
            <p:cNvPr id="17" name="圆角矩形 16"/>
            <p:cNvSpPr/>
            <p:nvPr/>
          </p:nvSpPr>
          <p:spPr>
            <a:xfrm>
              <a:off x="5275246" y="553985"/>
              <a:ext cx="3651896" cy="101513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sym typeface="+mn-ea"/>
                </a:rPr>
                <a:t>第二节：</a:t>
              </a:r>
              <a:r>
                <a:rPr lang="zh-CN" altLang="en-US" sz="1600" dirty="0">
                  <a:solidFill>
                    <a:prstClr val="black"/>
                  </a:solidFill>
                  <a:latin typeface="黑体" panose="02010609060101010101" pitchFamily="49" charset="-122"/>
                  <a:ea typeface="黑体" panose="02010609060101010101" pitchFamily="49" charset="-122"/>
                  <a:sym typeface="Palatino Linotype" panose="02040502050505030304" pitchFamily="18" charset="0"/>
                </a:rPr>
                <a:t>夺取新时代中国特色社会主义伟大胜利</a:t>
              </a:r>
            </a:p>
          </p:txBody>
        </p:sp>
        <p:sp>
          <p:nvSpPr>
            <p:cNvPr id="18" name="左大括号 17"/>
            <p:cNvSpPr/>
            <p:nvPr/>
          </p:nvSpPr>
          <p:spPr>
            <a:xfrm>
              <a:off x="8942151" y="2414"/>
              <a:ext cx="235213" cy="2116479"/>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solidFill>
                  <a:prstClr val="black"/>
                </a:solidFill>
              </a:endParaRPr>
            </a:p>
          </p:txBody>
        </p:sp>
        <p:sp>
          <p:nvSpPr>
            <p:cNvPr id="19" name="圆角矩形 18"/>
            <p:cNvSpPr/>
            <p:nvPr/>
          </p:nvSpPr>
          <p:spPr>
            <a:xfrm>
              <a:off x="9115579" y="0"/>
              <a:ext cx="3064064" cy="936665"/>
            </a:xfrm>
            <a:prstGeom prst="round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white"/>
                  </a:solidFill>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在新时代坚持和发展中国特色社会主义</a:t>
              </a:r>
            </a:p>
          </p:txBody>
        </p:sp>
        <p:sp>
          <p:nvSpPr>
            <p:cNvPr id="20" name="圆角矩形 19"/>
            <p:cNvSpPr/>
            <p:nvPr/>
          </p:nvSpPr>
          <p:spPr>
            <a:xfrm>
              <a:off x="9127936" y="1160383"/>
              <a:ext cx="3064064" cy="9585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prstClr val="black"/>
                  </a:solidFill>
                  <a:latin typeface="黑体" panose="02010609060101010101" pitchFamily="49" charset="-122"/>
                  <a:ea typeface="黑体" panose="02010609060101010101" pitchFamily="49" charset="-122"/>
                </a:rPr>
                <a:t>宪法修改</a:t>
              </a:r>
              <a:endParaRPr lang="en-US" altLang="zh-CN" sz="1600" dirty="0">
                <a:solidFill>
                  <a:prstClr val="black"/>
                </a:solidFill>
                <a:latin typeface="黑体" panose="02010609060101010101" pitchFamily="49" charset="-122"/>
                <a:ea typeface="黑体" panose="02010609060101010101" pitchFamily="49" charset="-122"/>
              </a:endParaRPr>
            </a:p>
          </p:txBody>
        </p:sp>
      </p:grpSp>
      <p:sp>
        <p:nvSpPr>
          <p:cNvPr id="13" name="文本框 12"/>
          <p:cNvSpPr txBox="1"/>
          <p:nvPr/>
        </p:nvSpPr>
        <p:spPr>
          <a:xfrm>
            <a:off x="435781" y="29320"/>
            <a:ext cx="7147047" cy="369332"/>
          </a:xfrm>
          <a:prstGeom prst="rect">
            <a:avLst/>
          </a:prstGeom>
          <a:noFill/>
        </p:spPr>
        <p:txBody>
          <a:bodyPr wrap="square" rtlCol="0">
            <a:spAutoFit/>
          </a:bodyPr>
          <a:lstStyle/>
          <a:p>
            <a:r>
              <a:rPr lang="en-US" altLang="zh-CN" dirty="0">
                <a:solidFill>
                  <a:schemeClr val="bg1"/>
                </a:solidFill>
              </a:rPr>
              <a:t>11.2.1</a:t>
            </a:r>
            <a:r>
              <a:rPr lang="zh-CN" altLang="en-US" dirty="0">
                <a:solidFill>
                  <a:schemeClr val="bg1"/>
                </a:solidFill>
              </a:rPr>
              <a:t>在新时代坚持和发展中国特色社会主义</a:t>
            </a:r>
          </a:p>
        </p:txBody>
      </p:sp>
    </p:spTree>
    <p:extLst>
      <p:ext uri="{BB962C8B-B14F-4D97-AF65-F5344CB8AC3E}">
        <p14:creationId xmlns:p14="http://schemas.microsoft.com/office/powerpoint/2010/main" val="121149445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2">
      <a:majorFont>
        <a:latin typeface="Calibri Light"/>
        <a:ea typeface="思源黑体 CN Light"/>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2">
      <a:majorFont>
        <a:latin typeface="Calibri Light"/>
        <a:ea typeface="思源黑体 CN Light"/>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2">
      <a:majorFont>
        <a:latin typeface="Calibri Light"/>
        <a:ea typeface="思源黑体 CN Light"/>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2">
      <a:majorFont>
        <a:latin typeface="Calibri Light"/>
        <a:ea typeface="思源黑体 CN Light"/>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2">
      <a:majorFont>
        <a:latin typeface="Calibri Light"/>
        <a:ea typeface="思源黑体 CN Light"/>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2">
      <a:majorFont>
        <a:latin typeface="Calibri Light"/>
        <a:ea typeface="思源黑体 CN Light"/>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2255</TotalTime>
  <Words>9844</Words>
  <Application>Microsoft Macintosh PowerPoint</Application>
  <PresentationFormat>宽屏</PresentationFormat>
  <Paragraphs>1588</Paragraphs>
  <Slides>115</Slides>
  <Notes>36</Notes>
  <HiddenSlides>0</HiddenSlides>
  <MMClips>0</MMClips>
  <ScaleCrop>false</ScaleCrop>
  <HeadingPairs>
    <vt:vector size="6" baseType="variant">
      <vt:variant>
        <vt:lpstr>已用的字体</vt:lpstr>
      </vt:variant>
      <vt:variant>
        <vt:i4>13</vt:i4>
      </vt:variant>
      <vt:variant>
        <vt:lpstr>主题</vt:lpstr>
      </vt:variant>
      <vt:variant>
        <vt:i4>6</vt:i4>
      </vt:variant>
      <vt:variant>
        <vt:lpstr>幻灯片标题</vt:lpstr>
      </vt:variant>
      <vt:variant>
        <vt:i4>115</vt:i4>
      </vt:variant>
    </vt:vector>
  </HeadingPairs>
  <TitlesOfParts>
    <vt:vector size="134" baseType="lpstr">
      <vt:lpstr>Calibri</vt:lpstr>
      <vt:lpstr>Calibri Light</vt:lpstr>
      <vt:lpstr>Heiti SC Light</vt:lpstr>
      <vt:lpstr>Palatino Linotype</vt:lpstr>
      <vt:lpstr>Wingdings</vt:lpstr>
      <vt:lpstr>方正粗倩简体</vt:lpstr>
      <vt:lpstr>黑体</vt:lpstr>
      <vt:lpstr>华文行楷</vt:lpstr>
      <vt:lpstr>华文新魏</vt:lpstr>
      <vt:lpstr>思源黑体 CN Light</vt:lpstr>
      <vt:lpstr>宋体</vt:lpstr>
      <vt:lpstr>微软雅黑</vt:lpstr>
      <vt:lpstr>Arial</vt:lpstr>
      <vt:lpstr>Office 主题</vt:lpstr>
      <vt:lpstr>1_Office 主题</vt:lpstr>
      <vt:lpstr>3_Office 主题</vt:lpstr>
      <vt:lpstr>2_Office 主题</vt:lpstr>
      <vt:lpstr>4_Office 主题</vt:lpstr>
      <vt:lpstr>5_Office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第一节 历史性的伟大转折和改革开放的起步  </vt:lpstr>
      <vt:lpstr>第一节 历史性的伟大转折和改革开放的起步  </vt:lpstr>
      <vt:lpstr>第一节 历史性的伟大转折和改革开放的起步  </vt:lpstr>
      <vt:lpstr>第一节 历史性的伟大转折和改革开放的起步  </vt:lpstr>
      <vt:lpstr>练一练</vt:lpstr>
      <vt:lpstr>练一练</vt:lpstr>
      <vt:lpstr>练一练</vt:lpstr>
      <vt:lpstr>练一练</vt:lpstr>
      <vt:lpstr>PowerPoint 演示文稿</vt:lpstr>
      <vt:lpstr>第一节 历史性的伟大转折和改革开放的起步  </vt:lpstr>
      <vt:lpstr>PowerPoint 演示文稿</vt:lpstr>
      <vt:lpstr>第一节 历史性的伟大转折和改革开放的起步  </vt:lpstr>
      <vt:lpstr>第一节 历史性的伟大转折和改革开放的起步  </vt:lpstr>
      <vt:lpstr>第一节 历史性的伟大转折和改革开放的起步  </vt:lpstr>
      <vt:lpstr>第一节 历史性的伟大转折和改革开放的起步  </vt:lpstr>
      <vt:lpstr>第一节 历史性的伟大转折和改革开放的起步  </vt:lpstr>
      <vt:lpstr>练一练</vt:lpstr>
      <vt:lpstr>练一练</vt:lpstr>
      <vt:lpstr>练一练</vt:lpstr>
      <vt:lpstr>练一练</vt:lpstr>
      <vt:lpstr>PowerPoint 演示文稿</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练一练</vt:lpstr>
      <vt:lpstr>练一练</vt:lpstr>
      <vt:lpstr>练一练</vt:lpstr>
      <vt:lpstr>练一练</vt:lpstr>
      <vt:lpstr>练一练</vt:lpstr>
      <vt:lpstr>练一练</vt:lpstr>
      <vt:lpstr>练一练</vt:lpstr>
      <vt:lpstr>练一练</vt:lpstr>
      <vt:lpstr>PowerPoint 演示文稿</vt:lpstr>
      <vt:lpstr>第二/三/四节 改革开放和现代化建设的发展  </vt:lpstr>
      <vt:lpstr>第二/三/四节 改革开放和现代化建设的发展  </vt:lpstr>
      <vt:lpstr>第二/三/四节 改革开放和现代化建设的发展  </vt:lpstr>
      <vt:lpstr>第二/三/四节 改革开放和现代化建设的发展  </vt:lpstr>
      <vt:lpstr>练一练</vt:lpstr>
      <vt:lpstr>练一练</vt:lpstr>
      <vt:lpstr>练一练</vt:lpstr>
      <vt:lpstr>练一练</vt:lpstr>
      <vt:lpstr>练一练</vt:lpstr>
      <vt:lpstr>练一练</vt:lpstr>
      <vt:lpstr>第五节 改革开放和社会主义现代化建设的成就  </vt:lpstr>
      <vt:lpstr>PowerPoint 演示文稿</vt:lpstr>
      <vt:lpstr>PowerPoint 演示文稿</vt:lpstr>
      <vt:lpstr>第一节开拓中国特色社会主义更为广阔的发展前景</vt:lpstr>
      <vt:lpstr>第一节开拓中国特色社会主义更为广阔的发展前景</vt:lpstr>
      <vt:lpstr>第一节开拓中国特色社会主义更为广阔的发展前景</vt:lpstr>
      <vt:lpstr>第一节开拓中国特色社会主义更为广阔的发展前景</vt:lpstr>
      <vt:lpstr>第一节开拓中国特色社会主义更为广阔的发展前景</vt:lpstr>
      <vt:lpstr>第一节开拓中国特色社会主义更为广阔的发展前景</vt:lpstr>
      <vt:lpstr>第一节开拓中国特色社会主义更为广阔的发展前景</vt:lpstr>
      <vt:lpstr>练一练</vt:lpstr>
      <vt:lpstr>练一练</vt:lpstr>
      <vt:lpstr>练一练</vt:lpstr>
      <vt:lpstr>练一练</vt:lpstr>
      <vt:lpstr>练一练</vt:lpstr>
      <vt:lpstr>练一练</vt:lpstr>
      <vt:lpstr>第一节开拓中国特色社会主义更为广阔的发展前景</vt:lpstr>
      <vt:lpstr>第一节开拓中国特色社会主义更为广阔的发展前景</vt:lpstr>
      <vt:lpstr>第一节开拓中国特色社会主义更为广阔的发展前景</vt:lpstr>
      <vt:lpstr>第一节开拓中国特色社会主义更为广阔的发展前景</vt:lpstr>
      <vt:lpstr>第一节开拓中国特色社会主义更为广阔的发展前景</vt:lpstr>
      <vt:lpstr>第一节开拓中国特色社会主义更为广阔的发展前景</vt:lpstr>
      <vt:lpstr>第一节开拓中国特色社会主义更为广阔的发展前景</vt:lpstr>
      <vt:lpstr>第一节开拓中国特色社会主义更为广阔的发展前景</vt:lpstr>
      <vt:lpstr>PowerPoint 演示文稿</vt:lpstr>
      <vt:lpstr>第二节：夺取新时代中国特色社会主义伟大胜利</vt:lpstr>
      <vt:lpstr>第二节：夺取新时代中国特色社会主义伟大胜利</vt:lpstr>
      <vt:lpstr>第二节：夺取新时代中国特色社会主义伟大胜利</vt:lpstr>
      <vt:lpstr>第二节：夺取新时代中国特色社会主义伟大胜利</vt:lpstr>
      <vt:lpstr>第二节：夺取新时代中国特色社会主义伟大胜利</vt:lpstr>
      <vt:lpstr>第二节：夺取新时代中国特色社会主义伟大胜利</vt:lpstr>
      <vt:lpstr>第二节：夺取新时代中国特色社会主义伟大胜利</vt:lpstr>
      <vt:lpstr>第二节：夺取新时代中国特色社会主义伟大胜利</vt:lpstr>
      <vt:lpstr>PowerPoint 演示文稿</vt:lpstr>
      <vt:lpstr>第三节：不断谱写实现中华民族伟大复兴的新篇章</vt:lpstr>
      <vt:lpstr>第三节：不断谱写实现中华民族伟大复兴的新篇章</vt:lpstr>
      <vt:lpstr>第三节：不断谱写实现中华民族伟大复兴的新篇章</vt:lpstr>
      <vt:lpstr>第三节：不断谱写实现中华民族伟大复兴的新篇章</vt:lpstr>
      <vt:lpstr>第三节：不断谱写实现中华民族伟大复兴的新篇章</vt:lpstr>
      <vt:lpstr>第三节：不断谱写实现中华民族伟大复兴的新篇章</vt:lpstr>
      <vt:lpstr>第三节：不断谱写实现中华民族伟大复兴的新篇章</vt:lpstr>
      <vt:lpstr>第三节：不断谱写实现中华民族伟大复兴的新篇章</vt:lpstr>
      <vt:lpstr>PowerPoint 演示文稿</vt:lpstr>
      <vt:lpstr>PowerPoint 演示文稿</vt:lpstr>
      <vt:lpstr>共产党部分重点会议记忆</vt:lpstr>
      <vt:lpstr>PowerPoint 演示文稿</vt:lpstr>
    </vt:vector>
  </TitlesOfParts>
  <Company>Sky123.Org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WINDOWS7</dc:creator>
  <cp:lastModifiedBy>Microsoft Office 用户</cp:lastModifiedBy>
  <cp:revision>699</cp:revision>
  <dcterms:created xsi:type="dcterms:W3CDTF">2015-01-10T04:56:00Z</dcterms:created>
  <dcterms:modified xsi:type="dcterms:W3CDTF">2019-12-27T06:07:06Z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